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4327" r:id="rId2"/>
    <p:sldId id="4340" r:id="rId3"/>
    <p:sldId id="4328" r:id="rId4"/>
    <p:sldId id="4330" r:id="rId5"/>
    <p:sldId id="4339" r:id="rId6"/>
    <p:sldId id="4331" r:id="rId7"/>
    <p:sldId id="4332" r:id="rId8"/>
    <p:sldId id="4333" r:id="rId9"/>
    <p:sldId id="4346" r:id="rId10"/>
    <p:sldId id="4345" r:id="rId11"/>
    <p:sldId id="4336" r:id="rId12"/>
    <p:sldId id="4335" r:id="rId13"/>
    <p:sldId id="4337" r:id="rId14"/>
    <p:sldId id="4338" r:id="rId15"/>
    <p:sldId id="4363" r:id="rId16"/>
    <p:sldId id="4341" r:id="rId17"/>
    <p:sldId id="4344" r:id="rId18"/>
    <p:sldId id="4342" r:id="rId19"/>
    <p:sldId id="4343" r:id="rId20"/>
    <p:sldId id="4347" r:id="rId21"/>
    <p:sldId id="4348" r:id="rId22"/>
    <p:sldId id="4349" r:id="rId23"/>
    <p:sldId id="4357" r:id="rId24"/>
    <p:sldId id="4358" r:id="rId25"/>
    <p:sldId id="4359" r:id="rId26"/>
    <p:sldId id="4360" r:id="rId27"/>
    <p:sldId id="4361" r:id="rId28"/>
    <p:sldId id="4351" r:id="rId29"/>
    <p:sldId id="4352" r:id="rId30"/>
    <p:sldId id="4353" r:id="rId31"/>
    <p:sldId id="4354" r:id="rId32"/>
    <p:sldId id="4355" r:id="rId33"/>
    <p:sldId id="43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155B27-077C-F0D0-2D89-9AE17E433535}" v="233" dt="2024-03-22T09:09:26.454"/>
    <p1510:client id="{7C7C9E39-23F9-0806-E5D1-365BC4713D2C}" v="2148" dt="2024-03-22T09:46:26.805"/>
    <p1510:client id="{7EF974B8-5626-CF2A-977E-49EE48D02F44}" v="2069" dt="2024-03-22T09:16:48.823"/>
    <p1510:client id="{81C160F6-5C53-4741-038C-699280326CB2}" v="1078" dt="2024-03-21T15:39:31.733"/>
    <p1510:client id="{B0FFE68C-997D-EB68-C02D-22D011ED8B06}" v="4518" dt="2024-03-21T16:58:27.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1T13:02:00.848"/>
    </inkml:context>
    <inkml:brush xml:id="br0">
      <inkml:brushProperty name="width" value="0.1" units="cm"/>
      <inkml:brushProperty name="height" value="0.1" units="cm"/>
      <inkml:brushProperty name="color" value="#E71224"/>
    </inkml:brush>
  </inkml:definitions>
  <inkml:trace contextRef="#ctx0" brushRef="#br0">17621 13335 16383 0 0,'15'0'0'0'0,"24"0"0"0"0,20 0 0 0 0,24 0 0 0 0,27 0 0 0 0,15 0 0 0 0,-9 0 0 0 0,-20 0 0 0 0,-21 0 0 0 0,-14 0 0 0 0,3 0 0 0 0,-1 0 0 0 0,5 0 0 0 0,-1 0 0 0 0,-6 0 0 0 0,-8 0 0 0 0,-10 0 0 0 0,-6 0 0 0 0,-4 0 0 0 0,-4 0 0 0 0,3 0 0 0 0,7 0 0 0 0,5 0 0 0 0,6 0 0 0 0,8 0 0 0 0,0 0 0 0 0,-6 0 0 0 0,-6 0 0 0 0,-7 0 0 0 0,-4 0 0 0 0,-4 0 0 0 0,3 0 0 0 0,0 0 0 0 0,4 0 0 0 0,1 0 0 0 0,3 0 0 0 0,0 0 0 0 0,1 0 0 0 0,0 0 0 0 0,-4 0 0 0 0,-3 0 0 0 0,-3 0 0 0 0,-2 0 0 0 0,-1 0 0 0 0,-7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1T12:36:26.340"/>
    </inkml:context>
    <inkml:brush xml:id="br0">
      <inkml:brushProperty name="width" value="0.1" units="cm"/>
      <inkml:brushProperty name="height" value="0.1" units="cm"/>
      <inkml:brushProperty name="color" value="#E71224"/>
    </inkml:brush>
  </inkml:definitions>
  <inkml:trace contextRef="#ctx0" brushRef="#br0">17621 13699 16383 0 0,'21'0'0'0'0,"32"0"0"0"0,28 0 0 0 0,34 0 0 0 0,36 0 0 0 0,21 0 0 0 0,-13 0 0 0 0,-27 0 0 0 0,-29 0 0 0 0,-19 0 0 0 0,4 0 0 0 0,-1 0 0 0 0,6 0 0 0 0,-1 0 0 0 0,-8 0 0 0 0,-11 0 0 0 0,-14 0 0 0 0,-8 0 0 0 0,-5 0 0 0 0,-7 0 0 0 0,5 0 0 0 0,10 0 0 0 0,7 0 0 0 0,7 0 0 0 0,12 0 0 0 0,0 0 0 0 0,-9 0 0 0 0,-7 0 0 0 0,-11 0 0 0 0,-5 0 0 0 0,-5 0 0 0 0,4 0 0 0 0,-1 0 0 0 0,7 0 0 0 0,0 0 0 0 0,5 0 0 0 0,0 0 0 0 0,1 0 0 0 0,0 0 0 0 0,-5 0 0 0 0,-5 0 0 0 0,-3 0 0 0 0,-4 0 0 0 0,0 0 0 0 0,-11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1T12:37:02.528"/>
    </inkml:context>
    <inkml:brush xml:id="br0">
      <inkml:brushProperty name="width" value="0.1" units="cm"/>
      <inkml:brushProperty name="height" value="0.1" units="cm"/>
      <inkml:brushProperty name="color" value="#E71224"/>
    </inkml:brush>
  </inkml:definitions>
  <inkml:trace contextRef="#ctx0" brushRef="#br0">17621 13699 16383 0 0,'46'0'0'0'0,"71"0"0"0"0,62 0 0 0 0,75 0 0 0 0,80 0 0 0 0,46 0 0 0 0,-29 0 0 0 0,-59 0 0 0 0,-64 0 0 0 0,-43 0 0 0 0,9 0 0 0 0,-1 0 0 0 0,12 0 0 0 0,-2 0 0 0 0,-17 0 0 0 0,-25 0 0 0 0,-30 0 0 0 0,-19 0 0 0 0,-10 0 0 0 0,-16 0 0 0 0,11 0 0 0 0,23 0 0 0 0,14 0 0 0 0,17 0 0 0 0,25 0 0 0 0,1 0 0 0 0,-20 0 0 0 0,-16 0 0 0 0,-24 0 0 0 0,-11 0 0 0 0,-11 0 0 0 0,9 0 0 0 0,-2 0 0 0 0,15 0 0 0 0,0 0 0 0 0,11 0 0 0 0,0 0 0 0 0,3 0 0 0 0,-1 0 0 0 0,-11 0 0 0 0,-10 0 0 0 0,-8 0 0 0 0,-8 0 0 0 0,0 0 0 0 0,-25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1T12:37:38.030"/>
    </inkml:context>
    <inkml:brush xml:id="br0">
      <inkml:brushProperty name="width" value="0.1" units="cm"/>
      <inkml:brushProperty name="height" value="0.1" units="cm"/>
      <inkml:brushProperty name="color" value="#E71224"/>
    </inkml:brush>
  </inkml:definitions>
  <inkml:trace contextRef="#ctx0" brushRef="#br0">17621 13335 16383 0 0,'15'0'0'0'0,"24"0"0"0"0,20 0 0 0 0,24 0 0 0 0,27 0 0 0 0,15 0 0 0 0,-9 0 0 0 0,-20 0 0 0 0,-21 0 0 0 0,-14 0 0 0 0,3 0 0 0 0,-1 0 0 0 0,5 0 0 0 0,-1 0 0 0 0,-6 0 0 0 0,-8 0 0 0 0,-10 0 0 0 0,-6 0 0 0 0,-4 0 0 0 0,-4 0 0 0 0,3 0 0 0 0,7 0 0 0 0,5 0 0 0 0,6 0 0 0 0,8 0 0 0 0,0 0 0 0 0,-6 0 0 0 0,-6 0 0 0 0,-7 0 0 0 0,-4 0 0 0 0,-4 0 0 0 0,3 0 0 0 0,0 0 0 0 0,4 0 0 0 0,1 0 0 0 0,3 0 0 0 0,0 0 0 0 0,1 0 0 0 0,0 0 0 0 0,-4 0 0 0 0,-3 0 0 0 0,-3 0 0 0 0,-2 0 0 0 0,-1 0 0 0 0,-7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7F647-6DF5-47B6-B0C1-D9ADF232DA7B}" type="datetimeFigureOut">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837825-32EA-406B-BCC3-4CF5C40B67A6}" type="slidenum">
              <a:t>‹#›</a:t>
            </a:fld>
            <a:endParaRPr lang="en-US"/>
          </a:p>
        </p:txBody>
      </p:sp>
    </p:spTree>
    <p:extLst>
      <p:ext uri="{BB962C8B-B14F-4D97-AF65-F5344CB8AC3E}">
        <p14:creationId xmlns:p14="http://schemas.microsoft.com/office/powerpoint/2010/main" val="732852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tif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 you page">
    <p:spTree>
      <p:nvGrpSpPr>
        <p:cNvPr id="1" name=""/>
        <p:cNvGrpSpPr/>
        <p:nvPr/>
      </p:nvGrpSpPr>
      <p:grpSpPr>
        <a:xfrm>
          <a:off x="0" y="0"/>
          <a:ext cx="0" cy="0"/>
          <a:chOff x="0" y="0"/>
          <a:chExt cx="0" cy="0"/>
        </a:xfrm>
      </p:grpSpPr>
      <p:pic>
        <p:nvPicPr>
          <p:cNvPr id="4" name="Graphic 29">
            <a:extLst>
              <a:ext uri="{FF2B5EF4-FFF2-40B4-BE49-F238E27FC236}">
                <a16:creationId xmlns:a16="http://schemas.microsoft.com/office/drawing/2014/main" id="{99CCF748-4272-3143-AAB8-667B4AF2BB0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497843" y="5237808"/>
            <a:ext cx="1196314" cy="175459"/>
          </a:xfrm>
          <a:prstGeom prst="rect">
            <a:avLst/>
          </a:prstGeom>
        </p:spPr>
      </p:pic>
      <p:sp>
        <p:nvSpPr>
          <p:cNvPr id="7" name="Symbol zastępczy tekstu 5">
            <a:extLst>
              <a:ext uri="{FF2B5EF4-FFF2-40B4-BE49-F238E27FC236}">
                <a16:creationId xmlns:a16="http://schemas.microsoft.com/office/drawing/2014/main" id="{91CB5265-EDD6-BF43-A186-E70845CBA838}"/>
              </a:ext>
            </a:extLst>
          </p:cNvPr>
          <p:cNvSpPr>
            <a:spLocks noGrp="1"/>
          </p:cNvSpPr>
          <p:nvPr>
            <p:ph type="body" sz="quarter" idx="11" hasCustomPrompt="1"/>
          </p:nvPr>
        </p:nvSpPr>
        <p:spPr>
          <a:xfrm>
            <a:off x="3287975" y="2158613"/>
            <a:ext cx="5616050" cy="332399"/>
          </a:xfrm>
          <a:prstGeom prst="rect">
            <a:avLst/>
          </a:prstGeom>
        </p:spPr>
        <p:txBody>
          <a:bodyPr wrap="square" lIns="0" tIns="0" rIns="0" bIns="0">
            <a:spAutoFit/>
          </a:bodyPr>
          <a:lstStyle>
            <a:lvl1pPr marL="0" indent="0" algn="ctr">
              <a:buNone/>
              <a:defRPr sz="2400" b="1" i="0">
                <a:latin typeface="Graphik Semibold" panose="020B0503030202060203" pitchFamily="34" charset="0"/>
              </a:defRPr>
            </a:lvl1pPr>
            <a:lvl2pPr marL="457200" indent="0">
              <a:buNone/>
              <a:defRPr sz="1200" b="0" i="0">
                <a:latin typeface="Graphik Medium" panose="020B0503030202060203" pitchFamily="34" charset="0"/>
              </a:defRPr>
            </a:lvl2pPr>
            <a:lvl3pPr marL="914400" indent="0">
              <a:buNone/>
              <a:defRPr sz="1200" b="0" i="0">
                <a:latin typeface="Graphik Medium" panose="020B0503030202060203" pitchFamily="34" charset="0"/>
              </a:defRPr>
            </a:lvl3pPr>
            <a:lvl4pPr marL="1371600" indent="0">
              <a:buNone/>
              <a:defRPr sz="1200" b="0" i="0">
                <a:latin typeface="Graphik Medium" panose="020B0503030202060203" pitchFamily="34" charset="0"/>
              </a:defRPr>
            </a:lvl4pPr>
            <a:lvl5pPr marL="1828800" indent="0">
              <a:buNone/>
              <a:defRPr sz="1200" b="0" i="0">
                <a:latin typeface="Graphik Medium" panose="020B0503030202060203" pitchFamily="34" charset="0"/>
              </a:defRPr>
            </a:lvl5pPr>
          </a:lstStyle>
          <a:p>
            <a:pPr lvl="0"/>
            <a:r>
              <a:rPr lang="pl-PL"/>
              <a:t>Anthony Cooper</a:t>
            </a:r>
          </a:p>
        </p:txBody>
      </p:sp>
      <p:sp>
        <p:nvSpPr>
          <p:cNvPr id="8" name="Symbol zastępczy tekstu 5">
            <a:extLst>
              <a:ext uri="{FF2B5EF4-FFF2-40B4-BE49-F238E27FC236}">
                <a16:creationId xmlns:a16="http://schemas.microsoft.com/office/drawing/2014/main" id="{E80B2F4E-B0C3-1841-A334-C225581561D3}"/>
              </a:ext>
            </a:extLst>
          </p:cNvPr>
          <p:cNvSpPr>
            <a:spLocks noGrp="1"/>
          </p:cNvSpPr>
          <p:nvPr>
            <p:ph type="body" sz="quarter" idx="12" hasCustomPrompt="1"/>
          </p:nvPr>
        </p:nvSpPr>
        <p:spPr>
          <a:xfrm>
            <a:off x="4384636" y="2716818"/>
            <a:ext cx="3422728" cy="193899"/>
          </a:xfrm>
          <a:prstGeom prst="rect">
            <a:avLst/>
          </a:prstGeom>
        </p:spPr>
        <p:txBody>
          <a:bodyPr wrap="square" lIns="0" tIns="0" rIns="0" bIns="0">
            <a:spAutoFit/>
          </a:bodyPr>
          <a:lstStyle>
            <a:lvl1pPr marL="0" indent="0" algn="ctr">
              <a:buNone/>
              <a:defRPr sz="1400" b="0" i="0">
                <a:latin typeface="Graphik Regular" panose="020B0503030202060203" pitchFamily="34" charset="0"/>
              </a:defRPr>
            </a:lvl1pPr>
            <a:lvl2pPr marL="457200" indent="0">
              <a:buNone/>
              <a:defRPr sz="1200" b="0" i="0">
                <a:latin typeface="Graphik Medium" panose="020B0503030202060203" pitchFamily="34" charset="0"/>
              </a:defRPr>
            </a:lvl2pPr>
            <a:lvl3pPr marL="914400" indent="0">
              <a:buNone/>
              <a:defRPr sz="1200" b="0" i="0">
                <a:latin typeface="Graphik Medium" panose="020B0503030202060203" pitchFamily="34" charset="0"/>
              </a:defRPr>
            </a:lvl3pPr>
            <a:lvl4pPr marL="1371600" indent="0">
              <a:buNone/>
              <a:defRPr sz="1200" b="0" i="0">
                <a:latin typeface="Graphik Medium" panose="020B0503030202060203" pitchFamily="34" charset="0"/>
              </a:defRPr>
            </a:lvl4pPr>
            <a:lvl5pPr marL="1828800" indent="0">
              <a:buNone/>
              <a:defRPr sz="1200" b="0" i="0">
                <a:latin typeface="Graphik Medium" panose="020B0503030202060203" pitchFamily="34" charset="0"/>
              </a:defRPr>
            </a:lvl5pPr>
          </a:lstStyle>
          <a:p>
            <a:pPr lvl="0"/>
            <a:r>
              <a:rPr lang="pl-PL"/>
              <a:t>International Expansion Leader</a:t>
            </a:r>
          </a:p>
        </p:txBody>
      </p:sp>
      <p:sp>
        <p:nvSpPr>
          <p:cNvPr id="9" name="Symbol zastępczy tekstu 5">
            <a:extLst>
              <a:ext uri="{FF2B5EF4-FFF2-40B4-BE49-F238E27FC236}">
                <a16:creationId xmlns:a16="http://schemas.microsoft.com/office/drawing/2014/main" id="{27A5A93F-9F4A-D640-BC47-140CC65B07EA}"/>
              </a:ext>
            </a:extLst>
          </p:cNvPr>
          <p:cNvSpPr>
            <a:spLocks noGrp="1"/>
          </p:cNvSpPr>
          <p:nvPr>
            <p:ph type="body" sz="quarter" idx="14" hasCustomPrompt="1"/>
          </p:nvPr>
        </p:nvSpPr>
        <p:spPr>
          <a:xfrm>
            <a:off x="4384636" y="3029438"/>
            <a:ext cx="3422728" cy="138499"/>
          </a:xfrm>
          <a:prstGeom prst="rect">
            <a:avLst/>
          </a:prstGeom>
        </p:spPr>
        <p:txBody>
          <a:bodyPr wrap="square" lIns="0" tIns="0" rIns="0" bIns="0">
            <a:spAutoFit/>
          </a:bodyPr>
          <a:lstStyle>
            <a:lvl1pPr marL="0" indent="0" algn="ctr">
              <a:buNone/>
              <a:defRPr sz="1000" b="0" i="0">
                <a:latin typeface="Graphik Regular" panose="020B0503030202060203" pitchFamily="34" charset="0"/>
              </a:defRPr>
            </a:lvl1pPr>
            <a:lvl2pPr marL="457200" indent="0">
              <a:buNone/>
              <a:defRPr sz="1200" b="0" i="0">
                <a:latin typeface="Graphik Medium" panose="020B0503030202060203" pitchFamily="34" charset="0"/>
              </a:defRPr>
            </a:lvl2pPr>
            <a:lvl3pPr marL="914400" indent="0">
              <a:buNone/>
              <a:defRPr sz="1200" b="0" i="0">
                <a:latin typeface="Graphik Medium" panose="020B0503030202060203" pitchFamily="34" charset="0"/>
              </a:defRPr>
            </a:lvl3pPr>
            <a:lvl4pPr marL="1371600" indent="0">
              <a:buNone/>
              <a:defRPr sz="1200" b="0" i="0">
                <a:latin typeface="Graphik Medium" panose="020B0503030202060203" pitchFamily="34" charset="0"/>
              </a:defRPr>
            </a:lvl4pPr>
            <a:lvl5pPr marL="1828800" indent="0">
              <a:buNone/>
              <a:defRPr sz="1200" b="0" i="0">
                <a:latin typeface="Graphik Medium" panose="020B0503030202060203" pitchFamily="34" charset="0"/>
              </a:defRPr>
            </a:lvl5pPr>
          </a:lstStyle>
          <a:p>
            <a:pPr lvl="0"/>
            <a:r>
              <a:rPr lang="pl-PL" err="1"/>
              <a:t>anthony.cooper@synerise.com</a:t>
            </a:r>
            <a:endParaRPr lang="pl-PL"/>
          </a:p>
        </p:txBody>
      </p:sp>
      <p:pic>
        <p:nvPicPr>
          <p:cNvPr id="10" name="Obraz 9">
            <a:extLst>
              <a:ext uri="{FF2B5EF4-FFF2-40B4-BE49-F238E27FC236}">
                <a16:creationId xmlns:a16="http://schemas.microsoft.com/office/drawing/2014/main" id="{C2B3380A-19F9-2A4F-B354-3C613A15F709}"/>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2089150" y="658800"/>
            <a:ext cx="8013700" cy="649397"/>
          </a:xfrm>
          <a:prstGeom prst="rect">
            <a:avLst/>
          </a:prstGeom>
        </p:spPr>
      </p:pic>
      <p:sp>
        <p:nvSpPr>
          <p:cNvPr id="14" name="TextBox 18">
            <a:extLst>
              <a:ext uri="{FF2B5EF4-FFF2-40B4-BE49-F238E27FC236}">
                <a16:creationId xmlns:a16="http://schemas.microsoft.com/office/drawing/2014/main" id="{A0922FCC-A4AE-4C4D-B819-81132047A22E}"/>
              </a:ext>
            </a:extLst>
          </p:cNvPr>
          <p:cNvSpPr txBox="1"/>
          <p:nvPr userDrawn="1"/>
        </p:nvSpPr>
        <p:spPr>
          <a:xfrm>
            <a:off x="3716367" y="3654572"/>
            <a:ext cx="4759266" cy="861774"/>
          </a:xfrm>
          <a:prstGeom prst="rect">
            <a:avLst/>
          </a:prstGeom>
          <a:noFill/>
        </p:spPr>
        <p:txBody>
          <a:bodyPr wrap="square" lIns="0" tIns="0" rIns="0" bIns="0" rtlCol="0">
            <a:spAutoFit/>
          </a:bodyPr>
          <a:lstStyle/>
          <a:p>
            <a:pPr algn="ctr">
              <a:spcAft>
                <a:spcPts val="1200"/>
              </a:spcAft>
            </a:pPr>
            <a:r>
              <a:rPr lang="en-GB" sz="5600" b="1">
                <a:latin typeface="Graphik Semibold" panose="020B0503030202060203" pitchFamily="34" charset="0"/>
              </a:rPr>
              <a:t>Thank you!</a:t>
            </a:r>
            <a:endParaRPr lang="en-GB" sz="5600">
              <a:latin typeface="Graphik Regular" panose="020B0503030202060203" pitchFamily="34" charset="0"/>
            </a:endParaRPr>
          </a:p>
        </p:txBody>
      </p:sp>
      <p:sp>
        <p:nvSpPr>
          <p:cNvPr id="6" name="Symbol zastępczy obrazu 12">
            <a:extLst>
              <a:ext uri="{FF2B5EF4-FFF2-40B4-BE49-F238E27FC236}">
                <a16:creationId xmlns:a16="http://schemas.microsoft.com/office/drawing/2014/main" id="{60B0083B-2D70-CA4E-ADCF-2A6C17279F23}"/>
              </a:ext>
            </a:extLst>
          </p:cNvPr>
          <p:cNvSpPr>
            <a:spLocks noGrp="1"/>
          </p:cNvSpPr>
          <p:nvPr>
            <p:ph type="pic" sz="quarter" idx="13"/>
          </p:nvPr>
        </p:nvSpPr>
        <p:spPr>
          <a:xfrm>
            <a:off x="5556000" y="782853"/>
            <a:ext cx="1080000" cy="1080000"/>
          </a:xfrm>
          <a:prstGeom prst="ellipse">
            <a:avLst/>
          </a:prstGeom>
          <a:blipFill>
            <a:blip r:embed="rId5"/>
            <a:stretch>
              <a:fillRect/>
            </a:stretch>
          </a:blipFill>
        </p:spPr>
        <p:txBody>
          <a:bodyPr/>
          <a:lstStyle>
            <a:lvl1pPr marL="0" indent="0">
              <a:buNone/>
              <a:defRPr>
                <a:noFill/>
              </a:defRPr>
            </a:lvl1pPr>
          </a:lstStyle>
          <a:p>
            <a:endParaRPr lang="pl-PL"/>
          </a:p>
        </p:txBody>
      </p:sp>
    </p:spTree>
    <p:extLst>
      <p:ext uri="{BB962C8B-B14F-4D97-AF65-F5344CB8AC3E}">
        <p14:creationId xmlns:p14="http://schemas.microsoft.com/office/powerpoint/2010/main" val="2099283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ear page - DM">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759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th header">
    <p:spTree>
      <p:nvGrpSpPr>
        <p:cNvPr id="1" name=""/>
        <p:cNvGrpSpPr/>
        <p:nvPr/>
      </p:nvGrpSpPr>
      <p:grpSpPr>
        <a:xfrm>
          <a:off x="0" y="0"/>
          <a:ext cx="0" cy="0"/>
          <a:chOff x="0" y="0"/>
          <a:chExt cx="0" cy="0"/>
        </a:xfrm>
      </p:grpSpPr>
      <p:pic>
        <p:nvPicPr>
          <p:cNvPr id="3" name="Graphic 29">
            <a:extLst>
              <a:ext uri="{FF2B5EF4-FFF2-40B4-BE49-F238E27FC236}">
                <a16:creationId xmlns:a16="http://schemas.microsoft.com/office/drawing/2014/main" id="{09BBA5C4-65A5-C44F-90B8-1B5C01CA1BD1}"/>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0000" y="230019"/>
            <a:ext cx="824279" cy="120894"/>
          </a:xfrm>
          <a:prstGeom prst="rect">
            <a:avLst/>
          </a:prstGeom>
        </p:spPr>
      </p:pic>
      <p:sp>
        <p:nvSpPr>
          <p:cNvPr id="5" name="Symbol zastępczy tekstu 7">
            <a:extLst>
              <a:ext uri="{FF2B5EF4-FFF2-40B4-BE49-F238E27FC236}">
                <a16:creationId xmlns:a16="http://schemas.microsoft.com/office/drawing/2014/main" id="{6317E3A5-20AC-A740-A9FD-2E0DF0BDE4AF}"/>
              </a:ext>
            </a:extLst>
          </p:cNvPr>
          <p:cNvSpPr>
            <a:spLocks noGrp="1"/>
          </p:cNvSpPr>
          <p:nvPr>
            <p:ph type="body" sz="quarter" idx="15" hasCustomPrompt="1"/>
          </p:nvPr>
        </p:nvSpPr>
        <p:spPr>
          <a:xfrm>
            <a:off x="1448303" y="228141"/>
            <a:ext cx="9793730" cy="124650"/>
          </a:xfrm>
          <a:prstGeom prst="rect">
            <a:avLst/>
          </a:prstGeom>
        </p:spPr>
        <p:txBody>
          <a:bodyPr wrap="square" lIns="0" tIns="0" rIns="0" bIns="0">
            <a:spAutoFit/>
          </a:bodyPr>
          <a:lstStyle>
            <a:lvl1pPr marL="0" indent="0" algn="r">
              <a:buNone/>
              <a:defRPr sz="900" b="0" i="0" spc="0">
                <a:solidFill>
                  <a:schemeClr val="tx1">
                    <a:lumMod val="50000"/>
                    <a:lumOff val="50000"/>
                  </a:schemeClr>
                </a:solidFill>
                <a:latin typeface="Graphik Regular" panose="020B0503030202060203" pitchFamily="34" charset="0"/>
              </a:defRPr>
            </a:lvl1pPr>
          </a:lstStyle>
          <a:p>
            <a:pPr lvl="0"/>
            <a:r>
              <a:rPr lang="pl-US"/>
              <a:t>Breadcrumbs</a:t>
            </a:r>
          </a:p>
        </p:txBody>
      </p:sp>
      <p:sp>
        <p:nvSpPr>
          <p:cNvPr id="8" name="Symbol zastępczy numeru slajdu 4">
            <a:extLst>
              <a:ext uri="{FF2B5EF4-FFF2-40B4-BE49-F238E27FC236}">
                <a16:creationId xmlns:a16="http://schemas.microsoft.com/office/drawing/2014/main" id="{3E6C5E9D-0983-5E4E-9EEE-230643192E5D}"/>
              </a:ext>
            </a:extLst>
          </p:cNvPr>
          <p:cNvSpPr txBox="1">
            <a:spLocks noChangeAspect="1"/>
          </p:cNvSpPr>
          <p:nvPr userDrawn="1"/>
        </p:nvSpPr>
        <p:spPr>
          <a:xfrm>
            <a:off x="11249233" y="212414"/>
            <a:ext cx="582767" cy="138499"/>
          </a:xfrm>
          <a:prstGeom prst="rect">
            <a:avLst/>
          </a:prstGeom>
          <a:noFill/>
        </p:spPr>
        <p:txBody>
          <a:bodyPr wrap="square" lIns="0" tIns="0" rIns="0" bIns="0">
            <a:spAutoFit/>
          </a:bodyPr>
          <a:lstStyle>
            <a:defPPr>
              <a:defRPr lang="pl-US"/>
            </a:defPPr>
            <a:lvl1pPr marL="0" algn="r" defTabSz="914400" rtl="0" eaLnBrk="1" latinLnBrk="0" hangingPunct="1">
              <a:defRPr sz="900" b="0" i="0" kern="1200">
                <a:solidFill>
                  <a:schemeClr val="tx1"/>
                </a:solidFill>
                <a:latin typeface="Graphik-Medium" panose="020B050303020206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C44D13-FC05-5941-85B1-39955DB610AB}" type="slidenum">
              <a:rPr lang="pl-US" smtClean="0"/>
              <a:pPr/>
              <a:t>‹#›</a:t>
            </a:fld>
            <a:endParaRPr lang="pl-US"/>
          </a:p>
        </p:txBody>
      </p:sp>
      <p:sp>
        <p:nvSpPr>
          <p:cNvPr id="9" name="Symbol zastępczy tekstu 10">
            <a:extLst>
              <a:ext uri="{FF2B5EF4-FFF2-40B4-BE49-F238E27FC236}">
                <a16:creationId xmlns:a16="http://schemas.microsoft.com/office/drawing/2014/main" id="{71F6BFD4-2FA2-D840-A7A8-568E3370D5C0}"/>
              </a:ext>
              <a:ext uri="{C183D7F6-B498-43B3-948B-1728B52AA6E4}">
                <adec:decorative xmlns:adec="http://schemas.microsoft.com/office/drawing/2017/decorative" val="0"/>
              </a:ext>
            </a:extLst>
          </p:cNvPr>
          <p:cNvSpPr>
            <a:spLocks noGrp="1" noChangeAspect="1"/>
          </p:cNvSpPr>
          <p:nvPr>
            <p:ph type="body" sz="quarter" idx="13" hasCustomPrompt="1"/>
          </p:nvPr>
        </p:nvSpPr>
        <p:spPr>
          <a:xfrm>
            <a:off x="360000" y="576000"/>
            <a:ext cx="11472000" cy="442035"/>
          </a:xfrm>
          <a:prstGeom prst="rect">
            <a:avLst/>
          </a:prstGeom>
        </p:spPr>
        <p:txBody>
          <a:bodyPr wrap="square" lIns="0" tIns="0" rIns="0" bIns="72000">
            <a:spAutoFit/>
          </a:bodyPr>
          <a:lstStyle>
            <a:lvl1pPr marL="0" indent="0">
              <a:lnSpc>
                <a:spcPct val="100000"/>
              </a:lnSpc>
              <a:spcBef>
                <a:spcPts val="0"/>
              </a:spcBef>
              <a:buNone/>
              <a:defRPr sz="2400" b="1" i="0">
                <a:latin typeface="Graphik-Semibold" panose="020B0503030202060203" pitchFamily="34" charset="0"/>
              </a:defRPr>
            </a:lvl1pPr>
          </a:lstStyle>
          <a:p>
            <a:pPr lvl="0"/>
            <a:r>
              <a:rPr lang="pl-US"/>
              <a:t>Header</a:t>
            </a:r>
          </a:p>
        </p:txBody>
      </p:sp>
    </p:spTree>
    <p:extLst>
      <p:ext uri="{BB962C8B-B14F-4D97-AF65-F5344CB8AC3E}">
        <p14:creationId xmlns:p14="http://schemas.microsoft.com/office/powerpoint/2010/main" val="3701573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1706.02216.pdf" TargetMode="External"/><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hyperlink" Target="https://colab.research.google.com/" TargetMode="External"/><Relationship Id="rId1" Type="http://schemas.openxmlformats.org/officeDocument/2006/relationships/slideLayout" Target="../slideLayouts/slideLayout14.xml"/><Relationship Id="rId6" Type="http://schemas.openxmlformats.org/officeDocument/2006/relationships/customXml" Target="../ink/ink2.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2111.07062.pdf" TargetMode="External"/><Relationship Id="rId2" Type="http://schemas.openxmlformats.org/officeDocument/2006/relationships/hyperlink" Target="https://www.researchgate.net/publication/356185910_UNTANGLE_Unlocking_Routing_and_Logic_Obfuscation_Using_Graph_Neural_Networks-based_Link_Prediction?_tp=eyJjb250ZXh0Ijp7ImZpcnN0UGFnZSI6Il9kaXJlY3QiLCJwYWdlIjoiX2RpcmVjdCJ9fQ" TargetMode="Externa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1902.07153.pdf" TargetMode="External"/><Relationship Id="rId2" Type="http://schemas.openxmlformats.org/officeDocument/2006/relationships/hyperlink" Target="https://arxiv.org/abs/1907.06902"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emf"/><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hyperlink" Target="https://www.kaggle.com/datasets/mkechinov/ecommerce-behavior-data-from-multi-category-store"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CA6AEE7B-8163-BF4F-83CB-5DC5399174C2}"/>
              </a:ext>
            </a:extLst>
          </p:cNvPr>
          <p:cNvSpPr>
            <a:spLocks noGrp="1"/>
          </p:cNvSpPr>
          <p:nvPr>
            <p:ph type="title" idx="4294967295"/>
          </p:nvPr>
        </p:nvSpPr>
        <p:spPr>
          <a:xfrm>
            <a:off x="838200" y="803275"/>
            <a:ext cx="10515600" cy="5251450"/>
          </a:xfrm>
          <a:prstGeom prst="rect">
            <a:avLst/>
          </a:prstGeom>
        </p:spPr>
        <p:txBody>
          <a:bodyPr anchor="ctr">
            <a:normAutofit/>
          </a:bodyPr>
          <a:lstStyle/>
          <a:p>
            <a:pPr algn="ctr">
              <a:spcBef>
                <a:spcPts val="0"/>
              </a:spcBef>
            </a:pPr>
            <a:r>
              <a:rPr lang="en-US" sz="8000" b="1">
                <a:solidFill>
                  <a:schemeClr val="bg1"/>
                </a:solidFill>
                <a:latin typeface="Graphik Light"/>
              </a:rPr>
              <a:t>Predicting</a:t>
            </a:r>
            <a:r>
              <a:rPr lang="pl-PL" sz="8000" b="1">
                <a:solidFill>
                  <a:schemeClr val="bg1"/>
                </a:solidFill>
                <a:latin typeface="Graphik Light" panose="020B0403030202060203" pitchFamily="34" charset="0"/>
              </a:rPr>
              <a:t> User </a:t>
            </a:r>
            <a:r>
              <a:rPr lang="en-US" sz="8000" b="1">
                <a:solidFill>
                  <a:schemeClr val="bg1"/>
                </a:solidFill>
                <a:latin typeface="Graphik Light"/>
              </a:rPr>
              <a:t>Behavior </a:t>
            </a:r>
            <a:r>
              <a:rPr lang="pl-PL" sz="8000" b="1">
                <a:solidFill>
                  <a:schemeClr val="bg1"/>
                </a:solidFill>
                <a:latin typeface="Graphik Light" panose="020B0403030202060203" pitchFamily="34" charset="0"/>
              </a:rPr>
              <a:t>with AI</a:t>
            </a:r>
            <a:endParaRPr lang="en-PL" sz="8000">
              <a:solidFill>
                <a:schemeClr val="bg1"/>
              </a:solidFill>
              <a:latin typeface="Graphik Light"/>
            </a:endParaRPr>
          </a:p>
        </p:txBody>
      </p:sp>
      <p:pic>
        <p:nvPicPr>
          <p:cNvPr id="3" name="Obraz 2">
            <a:extLst>
              <a:ext uri="{FF2B5EF4-FFF2-40B4-BE49-F238E27FC236}">
                <a16:creationId xmlns:a16="http://schemas.microsoft.com/office/drawing/2014/main" id="{E4FF58A6-71B7-7943-9B91-2F12C2E67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1104323"/>
            <a:ext cx="1447800" cy="215900"/>
          </a:xfrm>
          <a:prstGeom prst="rect">
            <a:avLst/>
          </a:prstGeom>
        </p:spPr>
      </p:pic>
      <p:sp>
        <p:nvSpPr>
          <p:cNvPr id="2" name="TextBox 1">
            <a:extLst>
              <a:ext uri="{FF2B5EF4-FFF2-40B4-BE49-F238E27FC236}">
                <a16:creationId xmlns:a16="http://schemas.microsoft.com/office/drawing/2014/main" id="{C8722195-3F45-596F-6318-45C5BE1B8A25}"/>
              </a:ext>
            </a:extLst>
          </p:cNvPr>
          <p:cNvSpPr txBox="1"/>
          <p:nvPr/>
        </p:nvSpPr>
        <p:spPr>
          <a:xfrm>
            <a:off x="982589" y="5150527"/>
            <a:ext cx="34863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Maria Janicka</a:t>
            </a:r>
            <a:br>
              <a:rPr lang="en-US">
                <a:solidFill>
                  <a:schemeClr val="bg1"/>
                </a:solidFill>
              </a:rPr>
            </a:br>
            <a:r>
              <a:rPr lang="en-US">
                <a:solidFill>
                  <a:schemeClr val="bg1"/>
                </a:solidFill>
              </a:rPr>
              <a:t>maria.janicka@synerise.com</a:t>
            </a:r>
            <a:endParaRPr lang="en-US"/>
          </a:p>
        </p:txBody>
      </p:sp>
      <p:sp>
        <p:nvSpPr>
          <p:cNvPr id="5" name="TextBox 4">
            <a:extLst>
              <a:ext uri="{FF2B5EF4-FFF2-40B4-BE49-F238E27FC236}">
                <a16:creationId xmlns:a16="http://schemas.microsoft.com/office/drawing/2014/main" id="{70D63BC4-0072-24FF-0759-BCB4AB177AA0}"/>
              </a:ext>
            </a:extLst>
          </p:cNvPr>
          <p:cNvSpPr txBox="1"/>
          <p:nvPr/>
        </p:nvSpPr>
        <p:spPr>
          <a:xfrm>
            <a:off x="4350440" y="5150527"/>
            <a:ext cx="34863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Barbara </a:t>
            </a:r>
            <a:r>
              <a:rPr lang="en-US" err="1">
                <a:solidFill>
                  <a:schemeClr val="bg1"/>
                </a:solidFill>
              </a:rPr>
              <a:t>Rychalska</a:t>
            </a:r>
            <a:r>
              <a:rPr lang="en-US">
                <a:solidFill>
                  <a:schemeClr val="bg1"/>
                </a:solidFill>
              </a:rPr>
              <a:t>, PhD</a:t>
            </a:r>
            <a:br>
              <a:rPr lang="en-US">
                <a:solidFill>
                  <a:schemeClr val="bg1"/>
                </a:solidFill>
              </a:rPr>
            </a:br>
            <a:r>
              <a:rPr lang="en-US">
                <a:solidFill>
                  <a:schemeClr val="bg1"/>
                </a:solidFill>
              </a:rPr>
              <a:t>barbara.rychalska@synerise.com</a:t>
            </a:r>
          </a:p>
        </p:txBody>
      </p:sp>
      <p:sp>
        <p:nvSpPr>
          <p:cNvPr id="6" name="TextBox 5">
            <a:extLst>
              <a:ext uri="{FF2B5EF4-FFF2-40B4-BE49-F238E27FC236}">
                <a16:creationId xmlns:a16="http://schemas.microsoft.com/office/drawing/2014/main" id="{9C71DD20-15F6-C04F-0638-FC8648D5DF02}"/>
              </a:ext>
            </a:extLst>
          </p:cNvPr>
          <p:cNvSpPr txBox="1"/>
          <p:nvPr/>
        </p:nvSpPr>
        <p:spPr>
          <a:xfrm>
            <a:off x="7981699" y="5150527"/>
            <a:ext cx="37121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Łukasz Sienkiewicz, PhD</a:t>
            </a:r>
            <a:br>
              <a:rPr lang="en-US">
                <a:solidFill>
                  <a:schemeClr val="bg1"/>
                </a:solidFill>
              </a:rPr>
            </a:br>
            <a:r>
              <a:rPr lang="en-US">
                <a:solidFill>
                  <a:schemeClr val="bg1"/>
                </a:solidFill>
              </a:rPr>
              <a:t>lukasz.sienkiewicz@synerise.com</a:t>
            </a:r>
            <a:endParaRPr lang="en-US"/>
          </a:p>
        </p:txBody>
      </p:sp>
    </p:spTree>
    <p:extLst>
      <p:ext uri="{BB962C8B-B14F-4D97-AF65-F5344CB8AC3E}">
        <p14:creationId xmlns:p14="http://schemas.microsoft.com/office/powerpoint/2010/main" val="215196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29EA03-C26E-736B-0309-E6BAC3DE7117}"/>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E9CA210-2640-ECFA-6087-F284A4930D41}"/>
              </a:ext>
            </a:extLst>
          </p:cNvPr>
          <p:cNvSpPr>
            <a:spLocks noGrp="1"/>
          </p:cNvSpPr>
          <p:nvPr>
            <p:ph type="body" sz="quarter" idx="13"/>
          </p:nvPr>
        </p:nvSpPr>
        <p:spPr/>
        <p:txBody>
          <a:bodyPr vert="horz" wrap="square" lIns="0" tIns="0" rIns="0" bIns="72000" rtlCol="0" anchor="t">
            <a:spAutoFit/>
          </a:bodyPr>
          <a:lstStyle/>
          <a:p>
            <a:r>
              <a:rPr lang="en-US">
                <a:latin typeface="Graphik-Semibold"/>
              </a:rPr>
              <a:t>Gradient Boosting algorithm</a:t>
            </a:r>
            <a:endParaRPr lang="en-US" err="1"/>
          </a:p>
        </p:txBody>
      </p:sp>
      <p:pic>
        <p:nvPicPr>
          <p:cNvPr id="7" name="Picture 6" descr="undefined">
            <a:extLst>
              <a:ext uri="{FF2B5EF4-FFF2-40B4-BE49-F238E27FC236}">
                <a16:creationId xmlns:a16="http://schemas.microsoft.com/office/drawing/2014/main" id="{71EC1B36-9D5C-0165-B656-E9FEFD049C7B}"/>
              </a:ext>
            </a:extLst>
          </p:cNvPr>
          <p:cNvPicPr>
            <a:picLocks noChangeAspect="1"/>
          </p:cNvPicPr>
          <p:nvPr/>
        </p:nvPicPr>
        <p:blipFill>
          <a:blip r:embed="rId2"/>
          <a:stretch>
            <a:fillRect/>
          </a:stretch>
        </p:blipFill>
        <p:spPr>
          <a:xfrm>
            <a:off x="1215724" y="1122406"/>
            <a:ext cx="9750254" cy="5488459"/>
          </a:xfrm>
          <a:prstGeom prst="rect">
            <a:avLst/>
          </a:prstGeom>
        </p:spPr>
      </p:pic>
    </p:spTree>
    <p:extLst>
      <p:ext uri="{BB962C8B-B14F-4D97-AF65-F5344CB8AC3E}">
        <p14:creationId xmlns:p14="http://schemas.microsoft.com/office/powerpoint/2010/main" val="1700997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a:xfrm>
            <a:off x="360000" y="576000"/>
            <a:ext cx="11472000" cy="442035"/>
          </a:xfrm>
        </p:spPr>
        <p:txBody>
          <a:bodyPr vert="horz" wrap="square" lIns="0" tIns="0" rIns="0" bIns="72000" rtlCol="0" anchor="t">
            <a:spAutoFit/>
          </a:bodyPr>
          <a:lstStyle/>
          <a:p>
            <a:r>
              <a:rPr lang="en-US">
                <a:latin typeface="Graphik-Semibold"/>
              </a:rPr>
              <a:t>Evaluation metrics</a:t>
            </a:r>
            <a:endParaRPr lang="en-US"/>
          </a:p>
        </p:txBody>
      </p:sp>
      <p:sp>
        <p:nvSpPr>
          <p:cNvPr id="4" name="TextBox 3">
            <a:extLst>
              <a:ext uri="{FF2B5EF4-FFF2-40B4-BE49-F238E27FC236}">
                <a16:creationId xmlns:a16="http://schemas.microsoft.com/office/drawing/2014/main" id="{362F9F83-BE4A-6684-DD96-0FB0CD0A8FC0}"/>
              </a:ext>
            </a:extLst>
          </p:cNvPr>
          <p:cNvSpPr txBox="1"/>
          <p:nvPr/>
        </p:nvSpPr>
        <p:spPr>
          <a:xfrm>
            <a:off x="359536" y="1256270"/>
            <a:ext cx="10886415"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1200"/>
              </a:spcAft>
              <a:buFont typeface="Arial"/>
              <a:buChar char="•"/>
            </a:pPr>
            <a:r>
              <a:rPr lang="en-US" sz="2000" b="1">
                <a:latin typeface="Graphik Regular"/>
                <a:ea typeface="+mn-lt"/>
                <a:cs typeface="Arial"/>
              </a:rPr>
              <a:t>AUC </a:t>
            </a:r>
            <a:r>
              <a:rPr lang="en-US" sz="2000">
                <a:latin typeface="Graphik Regular"/>
                <a:ea typeface="+mn-lt"/>
                <a:cs typeface="Arial"/>
              </a:rPr>
              <a:t>— area under the ROC (receiver operating characteristic) curve</a:t>
            </a:r>
            <a:endParaRPr lang="en-US" sz="2000">
              <a:latin typeface="Graphik Regular"/>
              <a:cs typeface="Arial"/>
            </a:endParaRPr>
          </a:p>
          <a:p>
            <a:pPr marL="342900" indent="-342900">
              <a:spcAft>
                <a:spcPts val="1200"/>
              </a:spcAft>
              <a:buFont typeface="Arial"/>
              <a:buChar char="•"/>
            </a:pPr>
            <a:r>
              <a:rPr lang="en-US" sz="2000">
                <a:latin typeface="Graphik Regular"/>
                <a:cs typeface="Arial"/>
              </a:rPr>
              <a:t>How well model separate positive classes from negative classes</a:t>
            </a:r>
          </a:p>
          <a:p>
            <a:pPr marL="342900" indent="-342900">
              <a:spcAft>
                <a:spcPts val="1200"/>
              </a:spcAft>
              <a:buFont typeface="Arial"/>
              <a:buChar char="•"/>
            </a:pPr>
            <a:r>
              <a:rPr lang="en-US" sz="2000">
                <a:latin typeface="Graphik Regular"/>
                <a:cs typeface="Arial"/>
              </a:rPr>
              <a:t>AUC values:</a:t>
            </a:r>
          </a:p>
          <a:p>
            <a:pPr marL="800100" lvl="1" indent="-342900">
              <a:spcAft>
                <a:spcPts val="1200"/>
              </a:spcAft>
              <a:buFont typeface="Courier New"/>
              <a:buChar char="o"/>
            </a:pPr>
            <a:r>
              <a:rPr lang="en-US" sz="2000">
                <a:latin typeface="Graphik Regular"/>
                <a:cs typeface="Arial"/>
              </a:rPr>
              <a:t>Perfect classifier = 1</a:t>
            </a:r>
          </a:p>
          <a:p>
            <a:pPr marL="800100" lvl="1" indent="-342900">
              <a:spcAft>
                <a:spcPts val="1200"/>
              </a:spcAft>
              <a:buFont typeface="Courier New"/>
              <a:buChar char="o"/>
            </a:pPr>
            <a:r>
              <a:rPr lang="en-US" sz="2000">
                <a:latin typeface="Graphik Regular"/>
                <a:cs typeface="Arial"/>
              </a:rPr>
              <a:t>Random results = 0.5</a:t>
            </a:r>
          </a:p>
          <a:p>
            <a:pPr marL="800100" lvl="1" indent="-342900">
              <a:spcAft>
                <a:spcPts val="1200"/>
              </a:spcAft>
              <a:buFont typeface="Courier New"/>
              <a:buChar char="o"/>
            </a:pPr>
            <a:r>
              <a:rPr lang="en-US" sz="2000">
                <a:latin typeface="Graphik Regular"/>
                <a:cs typeface="Arial"/>
              </a:rPr>
              <a:t>Perfectly wrong classifier = 0 </a:t>
            </a:r>
          </a:p>
          <a:p>
            <a:pPr marL="342900" indent="-342900">
              <a:spcAft>
                <a:spcPts val="1200"/>
              </a:spcAft>
              <a:buFont typeface="Arial"/>
              <a:buChar char="•"/>
            </a:pPr>
            <a:r>
              <a:rPr lang="en-US" sz="2000">
                <a:latin typeface="Graphik Regular"/>
                <a:cs typeface="Arial"/>
              </a:rPr>
              <a:t>AUC characteristics:</a:t>
            </a:r>
          </a:p>
          <a:p>
            <a:pPr marL="800100" lvl="1" indent="-342900">
              <a:spcAft>
                <a:spcPts val="1200"/>
              </a:spcAft>
              <a:buFont typeface="Courier New"/>
              <a:buChar char="o"/>
            </a:pPr>
            <a:r>
              <a:rPr lang="en-US" sz="2000">
                <a:latin typeface="Graphik Regular"/>
                <a:cs typeface="Arial"/>
              </a:rPr>
              <a:t>It is scale-invariant</a:t>
            </a:r>
          </a:p>
          <a:p>
            <a:pPr marL="800100" lvl="1" indent="-342900">
              <a:spcAft>
                <a:spcPts val="1200"/>
              </a:spcAft>
              <a:buFont typeface="Courier New"/>
              <a:buChar char="o"/>
            </a:pPr>
            <a:r>
              <a:rPr lang="en-US" sz="2000">
                <a:latin typeface="Graphik Regular"/>
                <a:cs typeface="Arial"/>
              </a:rPr>
              <a:t>It is invariant to the classification threshold</a:t>
            </a:r>
          </a:p>
          <a:p>
            <a:pPr marL="800100" lvl="1" indent="-342900">
              <a:spcAft>
                <a:spcPts val="1200"/>
              </a:spcAft>
              <a:buFont typeface="Courier New"/>
              <a:buChar char="o"/>
            </a:pPr>
            <a:endParaRPr lang="en-US" sz="2000">
              <a:latin typeface="Graphik Regular"/>
              <a:cs typeface="Arial"/>
            </a:endParaRPr>
          </a:p>
          <a:p>
            <a:pPr marL="342900" indent="-342900">
              <a:spcAft>
                <a:spcPts val="1200"/>
              </a:spcAft>
              <a:buFont typeface="Arial"/>
              <a:buChar char="•"/>
            </a:pPr>
            <a:endParaRPr lang="en-US" sz="2000">
              <a:latin typeface="Graphik Regular"/>
              <a:cs typeface="Arial"/>
            </a:endParaRPr>
          </a:p>
          <a:p>
            <a:pPr>
              <a:spcAft>
                <a:spcPts val="1200"/>
              </a:spcAft>
            </a:pPr>
            <a:endParaRPr lang="en-US" sz="2000">
              <a:latin typeface="Graphik Regular"/>
              <a:cs typeface="Arial"/>
            </a:endParaRPr>
          </a:p>
          <a:p>
            <a:pPr>
              <a:spcAft>
                <a:spcPts val="1200"/>
              </a:spcAft>
            </a:pPr>
            <a:endParaRPr lang="en-US">
              <a:latin typeface="Graphik Regular"/>
              <a:cs typeface="Arial"/>
            </a:endParaRPr>
          </a:p>
          <a:p>
            <a:pPr>
              <a:spcAft>
                <a:spcPts val="1200"/>
              </a:spcAft>
            </a:pPr>
            <a:endParaRPr lang="en-US" sz="2000">
              <a:latin typeface="Graphik Regular"/>
              <a:cs typeface="Arial"/>
            </a:endParaRPr>
          </a:p>
        </p:txBody>
      </p:sp>
    </p:spTree>
    <p:extLst>
      <p:ext uri="{BB962C8B-B14F-4D97-AF65-F5344CB8AC3E}">
        <p14:creationId xmlns:p14="http://schemas.microsoft.com/office/powerpoint/2010/main" val="1017777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64652-5F3D-F5B7-4D15-706EA951D939}"/>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E8F6CE03-0467-EB72-55D4-3D12D9A17C48}"/>
              </a:ext>
            </a:extLst>
          </p:cNvPr>
          <p:cNvSpPr>
            <a:spLocks noGrp="1"/>
          </p:cNvSpPr>
          <p:nvPr>
            <p:ph type="body" sz="quarter" idx="13"/>
          </p:nvPr>
        </p:nvSpPr>
        <p:spPr/>
        <p:txBody>
          <a:bodyPr vert="horz" wrap="square" lIns="0" tIns="0" rIns="0" bIns="72000" rtlCol="0" anchor="t">
            <a:spAutoFit/>
          </a:bodyPr>
          <a:lstStyle/>
          <a:p>
            <a:r>
              <a:rPr lang="en-US">
                <a:latin typeface="Graphik-Semibold"/>
              </a:rPr>
              <a:t>Evaluation metrics — AUC</a:t>
            </a:r>
            <a:endParaRPr lang="en-US"/>
          </a:p>
        </p:txBody>
      </p:sp>
      <p:pic>
        <p:nvPicPr>
          <p:cNvPr id="4" name="Picture 3" descr="Figure 2: Animation of the AUC calculation process">
            <a:extLst>
              <a:ext uri="{FF2B5EF4-FFF2-40B4-BE49-F238E27FC236}">
                <a16:creationId xmlns:a16="http://schemas.microsoft.com/office/drawing/2014/main" id="{A9B9F3C2-1862-BD41-110C-35CD02559C97}"/>
              </a:ext>
            </a:extLst>
          </p:cNvPr>
          <p:cNvPicPr>
            <a:picLocks noChangeAspect="1"/>
          </p:cNvPicPr>
          <p:nvPr/>
        </p:nvPicPr>
        <p:blipFill>
          <a:blip r:embed="rId2"/>
          <a:stretch>
            <a:fillRect/>
          </a:stretch>
        </p:blipFill>
        <p:spPr>
          <a:xfrm>
            <a:off x="517807" y="1376653"/>
            <a:ext cx="11163340" cy="4106700"/>
          </a:xfrm>
          <a:prstGeom prst="rect">
            <a:avLst/>
          </a:prstGeom>
        </p:spPr>
      </p:pic>
      <p:sp>
        <p:nvSpPr>
          <p:cNvPr id="5" name="TextBox 4">
            <a:extLst>
              <a:ext uri="{FF2B5EF4-FFF2-40B4-BE49-F238E27FC236}">
                <a16:creationId xmlns:a16="http://schemas.microsoft.com/office/drawing/2014/main" id="{B046664F-F0D1-86AF-AFA2-99E68EC25ED3}"/>
              </a:ext>
            </a:extLst>
          </p:cNvPr>
          <p:cNvSpPr txBox="1"/>
          <p:nvPr/>
        </p:nvSpPr>
        <p:spPr>
          <a:xfrm>
            <a:off x="3884302" y="5853359"/>
            <a:ext cx="45349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https://arize.com/blog/what-is-auc/</a:t>
            </a:r>
          </a:p>
        </p:txBody>
      </p:sp>
    </p:spTree>
    <p:extLst>
      <p:ext uri="{BB962C8B-B14F-4D97-AF65-F5344CB8AC3E}">
        <p14:creationId xmlns:p14="http://schemas.microsoft.com/office/powerpoint/2010/main" val="2831138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EC34F2-07D0-59E2-CDEE-BE281788BD14}"/>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457E3209-D3FF-99E9-BBB3-7AA0DE44C623}"/>
              </a:ext>
            </a:extLst>
          </p:cNvPr>
          <p:cNvSpPr>
            <a:spLocks noGrp="1"/>
          </p:cNvSpPr>
          <p:nvPr>
            <p:ph type="body" sz="quarter" idx="13"/>
          </p:nvPr>
        </p:nvSpPr>
        <p:spPr/>
        <p:txBody>
          <a:bodyPr vert="horz" wrap="square" lIns="0" tIns="0" rIns="0" bIns="72000" rtlCol="0" anchor="t">
            <a:spAutoFit/>
          </a:bodyPr>
          <a:lstStyle/>
          <a:p>
            <a:r>
              <a:rPr lang="en-US">
                <a:latin typeface="Graphik-Semibold"/>
              </a:rPr>
              <a:t>Evaluation metrics — AUC</a:t>
            </a:r>
            <a:endParaRPr lang="en-US"/>
          </a:p>
        </p:txBody>
      </p:sp>
      <p:pic>
        <p:nvPicPr>
          <p:cNvPr id="5" name="Picture 4" descr="Figure 3: Animation of the AUC calculation process when AUC = 1">
            <a:extLst>
              <a:ext uri="{FF2B5EF4-FFF2-40B4-BE49-F238E27FC236}">
                <a16:creationId xmlns:a16="http://schemas.microsoft.com/office/drawing/2014/main" id="{0A14B034-9EBF-FF11-0BCF-040EAC700092}"/>
              </a:ext>
            </a:extLst>
          </p:cNvPr>
          <p:cNvPicPr>
            <a:picLocks noChangeAspect="1"/>
          </p:cNvPicPr>
          <p:nvPr/>
        </p:nvPicPr>
        <p:blipFill>
          <a:blip r:embed="rId2"/>
          <a:stretch>
            <a:fillRect/>
          </a:stretch>
        </p:blipFill>
        <p:spPr>
          <a:xfrm>
            <a:off x="638432" y="1564545"/>
            <a:ext cx="11069596" cy="4089315"/>
          </a:xfrm>
          <a:prstGeom prst="rect">
            <a:avLst/>
          </a:prstGeom>
        </p:spPr>
      </p:pic>
      <p:sp>
        <p:nvSpPr>
          <p:cNvPr id="7" name="TextBox 6">
            <a:extLst>
              <a:ext uri="{FF2B5EF4-FFF2-40B4-BE49-F238E27FC236}">
                <a16:creationId xmlns:a16="http://schemas.microsoft.com/office/drawing/2014/main" id="{67976C56-A392-0F60-3259-59BB208BAFE1}"/>
              </a:ext>
            </a:extLst>
          </p:cNvPr>
          <p:cNvSpPr txBox="1"/>
          <p:nvPr/>
        </p:nvSpPr>
        <p:spPr>
          <a:xfrm>
            <a:off x="3884302" y="5853359"/>
            <a:ext cx="45349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https://arize.com/blog/what-is-auc/</a:t>
            </a:r>
          </a:p>
        </p:txBody>
      </p:sp>
    </p:spTree>
    <p:extLst>
      <p:ext uri="{BB962C8B-B14F-4D97-AF65-F5344CB8AC3E}">
        <p14:creationId xmlns:p14="http://schemas.microsoft.com/office/powerpoint/2010/main" val="1140929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29EA03-C26E-736B-0309-E6BAC3DE7117}"/>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E9CA210-2640-ECFA-6087-F284A4930D41}"/>
              </a:ext>
            </a:extLst>
          </p:cNvPr>
          <p:cNvSpPr>
            <a:spLocks noGrp="1"/>
          </p:cNvSpPr>
          <p:nvPr>
            <p:ph type="body" sz="quarter" idx="13"/>
          </p:nvPr>
        </p:nvSpPr>
        <p:spPr/>
        <p:txBody>
          <a:bodyPr vert="horz" wrap="square" lIns="0" tIns="0" rIns="0" bIns="72000" rtlCol="0" anchor="t">
            <a:spAutoFit/>
          </a:bodyPr>
          <a:lstStyle/>
          <a:p>
            <a:r>
              <a:rPr lang="en-US">
                <a:latin typeface="Graphik-Semibold"/>
              </a:rPr>
              <a:t>Evaluation metrics — AUC</a:t>
            </a:r>
            <a:endParaRPr lang="en-US"/>
          </a:p>
        </p:txBody>
      </p:sp>
      <p:pic>
        <p:nvPicPr>
          <p:cNvPr id="4" name="Picture 3" descr="Figure 4: Animation of the AUC calculation process when AUC = 0.5">
            <a:extLst>
              <a:ext uri="{FF2B5EF4-FFF2-40B4-BE49-F238E27FC236}">
                <a16:creationId xmlns:a16="http://schemas.microsoft.com/office/drawing/2014/main" id="{79E5452E-2C52-01F0-CA25-A0AD7CD78BB4}"/>
              </a:ext>
            </a:extLst>
          </p:cNvPr>
          <p:cNvPicPr>
            <a:picLocks noChangeAspect="1"/>
          </p:cNvPicPr>
          <p:nvPr/>
        </p:nvPicPr>
        <p:blipFill>
          <a:blip r:embed="rId2"/>
          <a:stretch>
            <a:fillRect/>
          </a:stretch>
        </p:blipFill>
        <p:spPr>
          <a:xfrm>
            <a:off x="504566" y="1482165"/>
            <a:ext cx="11275543" cy="4171694"/>
          </a:xfrm>
          <a:prstGeom prst="rect">
            <a:avLst/>
          </a:prstGeom>
        </p:spPr>
      </p:pic>
      <p:sp>
        <p:nvSpPr>
          <p:cNvPr id="6" name="TextBox 5">
            <a:extLst>
              <a:ext uri="{FF2B5EF4-FFF2-40B4-BE49-F238E27FC236}">
                <a16:creationId xmlns:a16="http://schemas.microsoft.com/office/drawing/2014/main" id="{934E1092-2B64-3E88-CBB0-89A1EA8DEE36}"/>
              </a:ext>
            </a:extLst>
          </p:cNvPr>
          <p:cNvSpPr txBox="1"/>
          <p:nvPr/>
        </p:nvSpPr>
        <p:spPr>
          <a:xfrm>
            <a:off x="3884302" y="5853359"/>
            <a:ext cx="45349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https://arize.com/blog/what-is-auc/</a:t>
            </a:r>
          </a:p>
        </p:txBody>
      </p:sp>
    </p:spTree>
    <p:extLst>
      <p:ext uri="{BB962C8B-B14F-4D97-AF65-F5344CB8AC3E}">
        <p14:creationId xmlns:p14="http://schemas.microsoft.com/office/powerpoint/2010/main" val="53649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a:xfrm>
            <a:off x="360000" y="576000"/>
            <a:ext cx="11472000" cy="442035"/>
          </a:xfrm>
        </p:spPr>
        <p:txBody>
          <a:bodyPr vert="horz" wrap="square" lIns="0" tIns="0" rIns="0" bIns="72000" rtlCol="0" anchor="t">
            <a:spAutoFit/>
          </a:bodyPr>
          <a:lstStyle/>
          <a:p>
            <a:r>
              <a:rPr lang="en-US">
                <a:latin typeface="Graphik-Semibold"/>
              </a:rPr>
              <a:t>Hand-crafted features advantages and disadvantages</a:t>
            </a:r>
            <a:endParaRPr lang="en-US"/>
          </a:p>
        </p:txBody>
      </p:sp>
      <p:sp>
        <p:nvSpPr>
          <p:cNvPr id="4" name="TextBox 3">
            <a:extLst>
              <a:ext uri="{FF2B5EF4-FFF2-40B4-BE49-F238E27FC236}">
                <a16:creationId xmlns:a16="http://schemas.microsoft.com/office/drawing/2014/main" id="{362F9F83-BE4A-6684-DD96-0FB0CD0A8FC0}"/>
              </a:ext>
            </a:extLst>
          </p:cNvPr>
          <p:cNvSpPr txBox="1"/>
          <p:nvPr/>
        </p:nvSpPr>
        <p:spPr>
          <a:xfrm>
            <a:off x="359536" y="1256270"/>
            <a:ext cx="5737767"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200"/>
              </a:spcAft>
            </a:pPr>
            <a:r>
              <a:rPr lang="en-US" sz="2000" b="1">
                <a:latin typeface="Graphik Regular"/>
                <a:cs typeface="Arial"/>
              </a:rPr>
              <a:t>PROS</a:t>
            </a:r>
          </a:p>
          <a:p>
            <a:pPr marL="342900" indent="-342900">
              <a:spcAft>
                <a:spcPts val="1200"/>
              </a:spcAft>
              <a:buFont typeface="Arial"/>
              <a:buChar char="•"/>
            </a:pPr>
            <a:r>
              <a:rPr lang="en-US" sz="2000" err="1">
                <a:latin typeface="Graphik Regular"/>
                <a:cs typeface="Arial"/>
              </a:rPr>
              <a:t>XGBoost</a:t>
            </a:r>
            <a:r>
              <a:rPr lang="en-US" sz="2000">
                <a:latin typeface="Graphik Regular"/>
                <a:cs typeface="Arial"/>
              </a:rPr>
              <a:t> efficiency</a:t>
            </a:r>
            <a:endParaRPr lang="en-US"/>
          </a:p>
          <a:p>
            <a:pPr marL="342900" indent="-342900">
              <a:spcAft>
                <a:spcPts val="1200"/>
              </a:spcAft>
              <a:buFont typeface="Arial"/>
              <a:buChar char="•"/>
            </a:pPr>
            <a:r>
              <a:rPr lang="en-US" sz="2000">
                <a:latin typeface="Graphik Regular"/>
                <a:cs typeface="Arial"/>
              </a:rPr>
              <a:t>Solution simplicity</a:t>
            </a:r>
          </a:p>
          <a:p>
            <a:pPr marL="342900" indent="-342900">
              <a:spcAft>
                <a:spcPts val="1200"/>
              </a:spcAft>
              <a:buFont typeface="Arial"/>
              <a:buChar char="•"/>
            </a:pPr>
            <a:r>
              <a:rPr lang="en-US" sz="2000">
                <a:latin typeface="Graphik Regular"/>
                <a:cs typeface="Arial"/>
              </a:rPr>
              <a:t>Good results</a:t>
            </a:r>
          </a:p>
          <a:p>
            <a:pPr marL="800100" lvl="1" indent="-342900">
              <a:spcAft>
                <a:spcPts val="1200"/>
              </a:spcAft>
              <a:buFont typeface="Courier New"/>
              <a:buChar char="o"/>
            </a:pPr>
            <a:endParaRPr lang="en-US" sz="2000">
              <a:latin typeface="Graphik Regular"/>
              <a:cs typeface="Arial"/>
            </a:endParaRPr>
          </a:p>
          <a:p>
            <a:pPr marL="342900" indent="-342900">
              <a:spcAft>
                <a:spcPts val="1200"/>
              </a:spcAft>
              <a:buFont typeface="Arial"/>
              <a:buChar char="•"/>
            </a:pPr>
            <a:endParaRPr lang="en-US" sz="2000">
              <a:latin typeface="Graphik Regular"/>
              <a:cs typeface="Arial"/>
            </a:endParaRPr>
          </a:p>
          <a:p>
            <a:pPr>
              <a:spcAft>
                <a:spcPts val="1200"/>
              </a:spcAft>
            </a:pPr>
            <a:endParaRPr lang="en-US" sz="2000">
              <a:latin typeface="Graphik Regular"/>
              <a:cs typeface="Arial"/>
            </a:endParaRPr>
          </a:p>
          <a:p>
            <a:pPr>
              <a:spcAft>
                <a:spcPts val="1200"/>
              </a:spcAft>
            </a:pPr>
            <a:endParaRPr lang="en-US">
              <a:latin typeface="Graphik Regular"/>
              <a:cs typeface="Arial"/>
            </a:endParaRPr>
          </a:p>
          <a:p>
            <a:pPr>
              <a:spcAft>
                <a:spcPts val="1200"/>
              </a:spcAft>
            </a:pPr>
            <a:endParaRPr lang="en-US" sz="2000">
              <a:latin typeface="Graphik Regular"/>
              <a:cs typeface="Arial"/>
            </a:endParaRPr>
          </a:p>
        </p:txBody>
      </p:sp>
      <p:sp>
        <p:nvSpPr>
          <p:cNvPr id="5" name="TextBox 4">
            <a:extLst>
              <a:ext uri="{FF2B5EF4-FFF2-40B4-BE49-F238E27FC236}">
                <a16:creationId xmlns:a16="http://schemas.microsoft.com/office/drawing/2014/main" id="{511CA3DE-11F3-F052-CE65-0B65BFBEE7E8}"/>
              </a:ext>
            </a:extLst>
          </p:cNvPr>
          <p:cNvSpPr txBox="1"/>
          <p:nvPr/>
        </p:nvSpPr>
        <p:spPr>
          <a:xfrm>
            <a:off x="6064239" y="1256270"/>
            <a:ext cx="5737767"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200"/>
              </a:spcAft>
            </a:pPr>
            <a:r>
              <a:rPr lang="en-US" sz="2000" b="1">
                <a:latin typeface="Graphik Regular"/>
                <a:cs typeface="Arial"/>
              </a:rPr>
              <a:t>CONS</a:t>
            </a:r>
          </a:p>
          <a:p>
            <a:pPr marL="342900" indent="-342900">
              <a:spcAft>
                <a:spcPts val="1200"/>
              </a:spcAft>
              <a:buFont typeface="Arial"/>
              <a:buChar char="•"/>
            </a:pPr>
            <a:r>
              <a:rPr lang="en-US" sz="2000">
                <a:latin typeface="Graphik Regular"/>
                <a:cs typeface="Arial"/>
              </a:rPr>
              <a:t>Time required to design features</a:t>
            </a:r>
            <a:endParaRPr lang="en-US"/>
          </a:p>
          <a:p>
            <a:pPr marL="342900" indent="-342900">
              <a:spcAft>
                <a:spcPts val="1200"/>
              </a:spcAft>
              <a:buFont typeface="Arial"/>
              <a:buChar char="•"/>
            </a:pPr>
            <a:r>
              <a:rPr lang="en-US" sz="2000">
                <a:latin typeface="Graphik Regular"/>
                <a:cs typeface="Arial"/>
              </a:rPr>
              <a:t>The limited information value of hand-crafted features</a:t>
            </a:r>
          </a:p>
          <a:p>
            <a:pPr marL="342900" indent="-342900">
              <a:spcAft>
                <a:spcPts val="1200"/>
              </a:spcAft>
              <a:buFont typeface="Arial"/>
              <a:buChar char="•"/>
            </a:pPr>
            <a:r>
              <a:rPr lang="en-US" sz="2000">
                <a:latin typeface="Graphik Regular"/>
                <a:cs typeface="Arial"/>
              </a:rPr>
              <a:t>Features need to be pre-computed and stored in a feature stores</a:t>
            </a:r>
          </a:p>
          <a:p>
            <a:pPr marL="800100" lvl="1" indent="-342900">
              <a:spcAft>
                <a:spcPts val="1200"/>
              </a:spcAft>
              <a:buFont typeface="Courier New"/>
              <a:buChar char="o"/>
            </a:pPr>
            <a:endParaRPr lang="en-US" sz="2000">
              <a:latin typeface="Graphik Regular"/>
              <a:cs typeface="Arial"/>
            </a:endParaRPr>
          </a:p>
          <a:p>
            <a:pPr marL="342900" indent="-342900">
              <a:spcAft>
                <a:spcPts val="1200"/>
              </a:spcAft>
              <a:buFont typeface="Arial"/>
              <a:buChar char="•"/>
            </a:pPr>
            <a:endParaRPr lang="en-US" sz="2000">
              <a:latin typeface="Graphik Regular"/>
              <a:cs typeface="Arial"/>
            </a:endParaRPr>
          </a:p>
          <a:p>
            <a:pPr>
              <a:spcAft>
                <a:spcPts val="1200"/>
              </a:spcAft>
            </a:pPr>
            <a:endParaRPr lang="en-US" sz="2000">
              <a:latin typeface="Graphik Regular"/>
              <a:cs typeface="Arial"/>
            </a:endParaRPr>
          </a:p>
          <a:p>
            <a:pPr>
              <a:spcAft>
                <a:spcPts val="1200"/>
              </a:spcAft>
            </a:pPr>
            <a:endParaRPr lang="en-US">
              <a:latin typeface="Graphik Regular"/>
              <a:cs typeface="Arial"/>
            </a:endParaRPr>
          </a:p>
          <a:p>
            <a:pPr>
              <a:spcAft>
                <a:spcPts val="1200"/>
              </a:spcAft>
            </a:pPr>
            <a:endParaRPr lang="en-US" sz="2000">
              <a:latin typeface="Graphik Regular"/>
              <a:cs typeface="Arial"/>
            </a:endParaRPr>
          </a:p>
        </p:txBody>
      </p:sp>
    </p:spTree>
    <p:extLst>
      <p:ext uri="{BB962C8B-B14F-4D97-AF65-F5344CB8AC3E}">
        <p14:creationId xmlns:p14="http://schemas.microsoft.com/office/powerpoint/2010/main" val="4065835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CA6AEE7B-8163-BF4F-83CB-5DC5399174C2}"/>
              </a:ext>
            </a:extLst>
          </p:cNvPr>
          <p:cNvSpPr>
            <a:spLocks noGrp="1"/>
          </p:cNvSpPr>
          <p:nvPr>
            <p:ph type="title" idx="4294967295"/>
          </p:nvPr>
        </p:nvSpPr>
        <p:spPr>
          <a:xfrm>
            <a:off x="838200" y="803275"/>
            <a:ext cx="10515600" cy="5251450"/>
          </a:xfrm>
          <a:prstGeom prst="rect">
            <a:avLst/>
          </a:prstGeom>
        </p:spPr>
        <p:txBody>
          <a:bodyPr anchor="ctr">
            <a:normAutofit/>
          </a:bodyPr>
          <a:lstStyle/>
          <a:p>
            <a:pPr algn="ctr">
              <a:spcBef>
                <a:spcPts val="0"/>
              </a:spcBef>
            </a:pPr>
            <a:r>
              <a:rPr lang="en-US" sz="8000" b="1">
                <a:solidFill>
                  <a:schemeClr val="bg1"/>
                </a:solidFill>
                <a:latin typeface="Graphik Light"/>
              </a:rPr>
              <a:t>Part 2: Graph Neural Networks</a:t>
            </a:r>
            <a:endParaRPr lang="pl-PL" sz="8000" b="1">
              <a:solidFill>
                <a:schemeClr val="bg1"/>
              </a:solidFill>
              <a:latin typeface="Graphik Light"/>
            </a:endParaRPr>
          </a:p>
        </p:txBody>
      </p:sp>
      <p:pic>
        <p:nvPicPr>
          <p:cNvPr id="3" name="Obraz 2">
            <a:extLst>
              <a:ext uri="{FF2B5EF4-FFF2-40B4-BE49-F238E27FC236}">
                <a16:creationId xmlns:a16="http://schemas.microsoft.com/office/drawing/2014/main" id="{E4FF58A6-71B7-7943-9B91-2F12C2E67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1104323"/>
            <a:ext cx="1447800" cy="215900"/>
          </a:xfrm>
          <a:prstGeom prst="rect">
            <a:avLst/>
          </a:prstGeom>
        </p:spPr>
      </p:pic>
    </p:spTree>
    <p:extLst>
      <p:ext uri="{BB962C8B-B14F-4D97-AF65-F5344CB8AC3E}">
        <p14:creationId xmlns:p14="http://schemas.microsoft.com/office/powerpoint/2010/main" val="3685376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a:xfrm>
            <a:off x="360000" y="576000"/>
            <a:ext cx="11472000" cy="442035"/>
          </a:xfrm>
        </p:spPr>
        <p:txBody>
          <a:bodyPr vert="horz" wrap="square" lIns="0" tIns="0" rIns="0" bIns="72000" rtlCol="0" anchor="t">
            <a:spAutoFit/>
          </a:bodyPr>
          <a:lstStyle/>
          <a:p>
            <a:r>
              <a:rPr lang="en-US">
                <a:latin typeface="Graphik-Semibold"/>
              </a:rPr>
              <a:t>Graphs and Embeddings</a:t>
            </a:r>
            <a:endParaRPr lang="en-US" b="0">
              <a:latin typeface="Graphik-Semibold"/>
            </a:endParaRPr>
          </a:p>
        </p:txBody>
      </p:sp>
      <p:pic>
        <p:nvPicPr>
          <p:cNvPr id="4" name="Picture 3" descr="Chart&#10;&#10;Description automatically generated">
            <a:extLst>
              <a:ext uri="{FF2B5EF4-FFF2-40B4-BE49-F238E27FC236}">
                <a16:creationId xmlns:a16="http://schemas.microsoft.com/office/drawing/2014/main" id="{D6D80E04-5A46-0B95-E7B3-492201806F6C}"/>
              </a:ext>
            </a:extLst>
          </p:cNvPr>
          <p:cNvPicPr>
            <a:picLocks noChangeAspect="1"/>
          </p:cNvPicPr>
          <p:nvPr/>
        </p:nvPicPr>
        <p:blipFill rotWithShape="1">
          <a:blip r:embed="rId2"/>
          <a:srcRect r="45492" b="-2083"/>
          <a:stretch/>
        </p:blipFill>
        <p:spPr>
          <a:xfrm>
            <a:off x="279581" y="3209437"/>
            <a:ext cx="3999083" cy="2952332"/>
          </a:xfrm>
          <a:prstGeom prst="rect">
            <a:avLst/>
          </a:prstGeom>
        </p:spPr>
      </p:pic>
      <p:grpSp>
        <p:nvGrpSpPr>
          <p:cNvPr id="6" name="Grupa 13">
            <a:extLst>
              <a:ext uri="{FF2B5EF4-FFF2-40B4-BE49-F238E27FC236}">
                <a16:creationId xmlns:a16="http://schemas.microsoft.com/office/drawing/2014/main" id="{BE75FE88-B6EA-5902-5623-11F5D393330D}"/>
              </a:ext>
            </a:extLst>
          </p:cNvPr>
          <p:cNvGrpSpPr/>
          <p:nvPr/>
        </p:nvGrpSpPr>
        <p:grpSpPr>
          <a:xfrm>
            <a:off x="4270574" y="3429417"/>
            <a:ext cx="3365373" cy="2934310"/>
            <a:chOff x="4163112" y="3204725"/>
            <a:chExt cx="3365373" cy="2934310"/>
          </a:xfrm>
        </p:grpSpPr>
        <p:pic>
          <p:nvPicPr>
            <p:cNvPr id="9" name="Picture 8" descr="Chart&#10;&#10;Description automatically generated">
              <a:extLst>
                <a:ext uri="{FF2B5EF4-FFF2-40B4-BE49-F238E27FC236}">
                  <a16:creationId xmlns:a16="http://schemas.microsoft.com/office/drawing/2014/main" id="{76F5CD55-5113-FCC2-3A5A-3FF8FE854EEE}"/>
                </a:ext>
              </a:extLst>
            </p:cNvPr>
            <p:cNvPicPr>
              <a:picLocks noChangeAspect="1"/>
            </p:cNvPicPr>
            <p:nvPr/>
          </p:nvPicPr>
          <p:blipFill rotWithShape="1">
            <a:blip r:embed="rId2"/>
            <a:srcRect l="54371" t="11111" r="1776" b="-10417"/>
            <a:stretch/>
          </p:blipFill>
          <p:spPr>
            <a:xfrm>
              <a:off x="4250772" y="3267024"/>
              <a:ext cx="3217289" cy="2872011"/>
            </a:xfrm>
            <a:prstGeom prst="rect">
              <a:avLst/>
            </a:prstGeom>
          </p:spPr>
        </p:pic>
        <p:sp>
          <p:nvSpPr>
            <p:cNvPr id="10" name="Trójkąt równoramienny 9">
              <a:extLst>
                <a:ext uri="{FF2B5EF4-FFF2-40B4-BE49-F238E27FC236}">
                  <a16:creationId xmlns:a16="http://schemas.microsoft.com/office/drawing/2014/main" id="{3923070F-C641-9C26-1938-ED901B0F1974}"/>
                </a:ext>
              </a:extLst>
            </p:cNvPr>
            <p:cNvSpPr/>
            <p:nvPr/>
          </p:nvSpPr>
          <p:spPr>
            <a:xfrm>
              <a:off x="4650932" y="3204725"/>
              <a:ext cx="60158" cy="60158"/>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l-PL"/>
            </a:p>
          </p:txBody>
        </p:sp>
        <p:sp>
          <p:nvSpPr>
            <p:cNvPr id="11" name="Trójkąt równoramienny 10">
              <a:extLst>
                <a:ext uri="{FF2B5EF4-FFF2-40B4-BE49-F238E27FC236}">
                  <a16:creationId xmlns:a16="http://schemas.microsoft.com/office/drawing/2014/main" id="{21BDD907-D403-9AE1-5467-155D8B8982A5}"/>
                </a:ext>
              </a:extLst>
            </p:cNvPr>
            <p:cNvSpPr/>
            <p:nvPr/>
          </p:nvSpPr>
          <p:spPr>
            <a:xfrm rot="5400000">
              <a:off x="7468327" y="5029514"/>
              <a:ext cx="60158" cy="60158"/>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l-PL"/>
            </a:p>
          </p:txBody>
        </p:sp>
        <p:sp>
          <p:nvSpPr>
            <p:cNvPr id="12" name="pole tekstowe 11">
              <a:extLst>
                <a:ext uri="{FF2B5EF4-FFF2-40B4-BE49-F238E27FC236}">
                  <a16:creationId xmlns:a16="http://schemas.microsoft.com/office/drawing/2014/main" id="{FD3498E1-C1CE-E4D1-493D-3A82FBFA65FF}"/>
                </a:ext>
              </a:extLst>
            </p:cNvPr>
            <p:cNvSpPr txBox="1"/>
            <p:nvPr/>
          </p:nvSpPr>
          <p:spPr>
            <a:xfrm>
              <a:off x="5967850" y="5160358"/>
              <a:ext cx="306806"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l-PL" sz="1600"/>
                <a:t>x</a:t>
              </a:r>
              <a:endParaRPr lang="pl-PL" sz="1600">
                <a:cs typeface="Calibri"/>
              </a:endParaRPr>
            </a:p>
          </p:txBody>
        </p:sp>
        <p:sp>
          <p:nvSpPr>
            <p:cNvPr id="13" name="pole tekstowe 12">
              <a:extLst>
                <a:ext uri="{FF2B5EF4-FFF2-40B4-BE49-F238E27FC236}">
                  <a16:creationId xmlns:a16="http://schemas.microsoft.com/office/drawing/2014/main" id="{C4A57DBE-0945-221F-A6A4-D2F98616FAE1}"/>
                </a:ext>
              </a:extLst>
            </p:cNvPr>
            <p:cNvSpPr txBox="1"/>
            <p:nvPr/>
          </p:nvSpPr>
          <p:spPr>
            <a:xfrm>
              <a:off x="4163112" y="3967226"/>
              <a:ext cx="306806"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l-PL" sz="1600"/>
                <a:t>y</a:t>
              </a:r>
              <a:endParaRPr lang="pl-PL" sz="1600">
                <a:cs typeface="Calibri"/>
              </a:endParaRPr>
            </a:p>
          </p:txBody>
        </p:sp>
      </p:grpSp>
      <p:sp>
        <p:nvSpPr>
          <p:cNvPr id="7" name="TextBox 13">
            <a:extLst>
              <a:ext uri="{FF2B5EF4-FFF2-40B4-BE49-F238E27FC236}">
                <a16:creationId xmlns:a16="http://schemas.microsoft.com/office/drawing/2014/main" id="{910F8227-1E88-0E2D-C26F-372817AB5023}"/>
              </a:ext>
            </a:extLst>
          </p:cNvPr>
          <p:cNvSpPr txBox="1"/>
          <p:nvPr/>
        </p:nvSpPr>
        <p:spPr>
          <a:xfrm>
            <a:off x="7806442" y="2865716"/>
            <a:ext cx="4137009" cy="34163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2400">
                <a:latin typeface="Calibri Light"/>
                <a:cs typeface="Calibri"/>
              </a:rPr>
              <a:t>The representations encode </a:t>
            </a:r>
            <a:r>
              <a:rPr lang="en-US" sz="2400" b="1">
                <a:latin typeface="Calibri Light"/>
                <a:cs typeface="Calibri"/>
              </a:rPr>
              <a:t>node similarity</a:t>
            </a:r>
            <a:endParaRPr lang="pl-PL" sz="2400">
              <a:latin typeface="Calibri Light"/>
              <a:cs typeface="Calibri"/>
            </a:endParaRPr>
          </a:p>
          <a:p>
            <a:pPr marL="742950" lvl="1" indent="-285750">
              <a:buFont typeface="Arial"/>
              <a:buChar char="•"/>
            </a:pPr>
            <a:r>
              <a:rPr lang="en-US" sz="2400">
                <a:latin typeface="Calibri Light"/>
                <a:cs typeface="Calibri"/>
              </a:rPr>
              <a:t>2 nodes are similar if they link to the same nodes</a:t>
            </a:r>
          </a:p>
          <a:p>
            <a:pPr marL="285750" indent="-285750">
              <a:buFont typeface="Arial"/>
              <a:buChar char="•"/>
            </a:pPr>
            <a:r>
              <a:rPr lang="en-US" sz="2400">
                <a:latin typeface="Calibri Light"/>
                <a:cs typeface="Calibri"/>
              </a:rPr>
              <a:t>They can also encode </a:t>
            </a:r>
            <a:r>
              <a:rPr lang="en-US" sz="2400" b="1">
                <a:latin typeface="Calibri Light"/>
                <a:cs typeface="Calibri"/>
              </a:rPr>
              <a:t>node properties</a:t>
            </a:r>
          </a:p>
          <a:p>
            <a:pPr marL="742950" lvl="1" indent="-285750">
              <a:buFont typeface="Arial"/>
              <a:buChar char="•"/>
            </a:pPr>
            <a:r>
              <a:rPr lang="en-US" sz="2400">
                <a:latin typeface="Calibri Light"/>
                <a:cs typeface="Calibri"/>
              </a:rPr>
              <a:t>What is a node's degree?</a:t>
            </a:r>
          </a:p>
          <a:p>
            <a:pPr marL="742950" lvl="1" indent="-285750">
              <a:buFont typeface="Arial"/>
              <a:buChar char="•"/>
            </a:pPr>
            <a:r>
              <a:rPr lang="en-US" sz="2400">
                <a:latin typeface="Calibri Light"/>
                <a:cs typeface="Calibri"/>
              </a:rPr>
              <a:t>Is it a leaf node?</a:t>
            </a:r>
          </a:p>
          <a:p>
            <a:pPr marL="742950" lvl="1" indent="-285750">
              <a:buFont typeface="Arial"/>
              <a:buChar char="•"/>
            </a:pPr>
            <a:r>
              <a:rPr lang="en-US" sz="2400">
                <a:latin typeface="Calibri Light"/>
                <a:cs typeface="Calibri"/>
              </a:rPr>
              <a:t>Etc.</a:t>
            </a:r>
          </a:p>
        </p:txBody>
      </p:sp>
      <p:pic>
        <p:nvPicPr>
          <p:cNvPr id="8" name="Picture 7" descr="Quick Start with HeterGraph — pgl 2.1.5 documentation">
            <a:extLst>
              <a:ext uri="{FF2B5EF4-FFF2-40B4-BE49-F238E27FC236}">
                <a16:creationId xmlns:a16="http://schemas.microsoft.com/office/drawing/2014/main" id="{2F835BAD-356E-7904-3F96-A48EA15541AE}"/>
              </a:ext>
            </a:extLst>
          </p:cNvPr>
          <p:cNvPicPr>
            <a:picLocks noChangeAspect="1"/>
          </p:cNvPicPr>
          <p:nvPr/>
        </p:nvPicPr>
        <p:blipFill>
          <a:blip r:embed="rId3"/>
          <a:stretch>
            <a:fillRect/>
          </a:stretch>
        </p:blipFill>
        <p:spPr>
          <a:xfrm>
            <a:off x="5053947" y="797836"/>
            <a:ext cx="1971249" cy="2203830"/>
          </a:xfrm>
          <a:prstGeom prst="rect">
            <a:avLst/>
          </a:prstGeom>
        </p:spPr>
      </p:pic>
    </p:spTree>
    <p:extLst>
      <p:ext uri="{BB962C8B-B14F-4D97-AF65-F5344CB8AC3E}">
        <p14:creationId xmlns:p14="http://schemas.microsoft.com/office/powerpoint/2010/main" val="2610914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a:xfrm>
            <a:off x="360000" y="576000"/>
            <a:ext cx="11472000" cy="442035"/>
          </a:xfrm>
        </p:spPr>
        <p:txBody>
          <a:bodyPr vert="horz" wrap="square" lIns="0" tIns="0" rIns="0" bIns="72000" rtlCol="0" anchor="t">
            <a:spAutoFit/>
          </a:bodyPr>
          <a:lstStyle/>
          <a:p>
            <a:r>
              <a:rPr lang="en-US">
                <a:latin typeface="Graphik-Semibold"/>
              </a:rPr>
              <a:t>Graph Neural Networks (GNNs) </a:t>
            </a:r>
            <a:endParaRPr lang="en-US" b="0">
              <a:latin typeface="Graphik-Semibold"/>
            </a:endParaRPr>
          </a:p>
        </p:txBody>
      </p:sp>
      <p:pic>
        <p:nvPicPr>
          <p:cNvPr id="5" name="Picture 4" descr="A diagram of a graph&#10;&#10;Description automatically generated">
            <a:extLst>
              <a:ext uri="{FF2B5EF4-FFF2-40B4-BE49-F238E27FC236}">
                <a16:creationId xmlns:a16="http://schemas.microsoft.com/office/drawing/2014/main" id="{07AF0F85-472C-1D13-3C7F-56C46A6061A0}"/>
              </a:ext>
            </a:extLst>
          </p:cNvPr>
          <p:cNvPicPr>
            <a:picLocks noChangeAspect="1"/>
          </p:cNvPicPr>
          <p:nvPr/>
        </p:nvPicPr>
        <p:blipFill rotWithShape="1">
          <a:blip r:embed="rId2"/>
          <a:srcRect r="-598" b="11730"/>
          <a:stretch/>
        </p:blipFill>
        <p:spPr>
          <a:xfrm>
            <a:off x="381000" y="1206756"/>
            <a:ext cx="11508212" cy="4337083"/>
          </a:xfrm>
          <a:prstGeom prst="rect">
            <a:avLst/>
          </a:prstGeom>
        </p:spPr>
      </p:pic>
      <p:sp>
        <p:nvSpPr>
          <p:cNvPr id="6" name="TextBox 5">
            <a:extLst>
              <a:ext uri="{FF2B5EF4-FFF2-40B4-BE49-F238E27FC236}">
                <a16:creationId xmlns:a16="http://schemas.microsoft.com/office/drawing/2014/main" id="{CE6500C4-FBA2-1542-FE58-1E962654F8BD}"/>
              </a:ext>
            </a:extLst>
          </p:cNvPr>
          <p:cNvSpPr txBox="1"/>
          <p:nvPr/>
        </p:nvSpPr>
        <p:spPr>
          <a:xfrm>
            <a:off x="1314939" y="6346092"/>
            <a:ext cx="119555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Hamilton, W., et al. </a:t>
            </a:r>
            <a:r>
              <a:rPr lang="en-US" i="1">
                <a:ea typeface="+mn-lt"/>
                <a:cs typeface="+mn-lt"/>
              </a:rPr>
              <a:t>Inductive Representation Learning on Large Graphs</a:t>
            </a:r>
            <a:r>
              <a:rPr lang="en-US">
                <a:ea typeface="+mn-lt"/>
                <a:cs typeface="+mn-lt"/>
              </a:rPr>
              <a:t> </a:t>
            </a:r>
            <a:r>
              <a:rPr lang="en-US">
                <a:hlinkClick r:id="rId3"/>
              </a:rPr>
              <a:t>https://arxiv.org/pdf/1706.02216.pdf</a:t>
            </a:r>
            <a:endParaRPr lang="en-US"/>
          </a:p>
        </p:txBody>
      </p:sp>
    </p:spTree>
    <p:extLst>
      <p:ext uri="{BB962C8B-B14F-4D97-AF65-F5344CB8AC3E}">
        <p14:creationId xmlns:p14="http://schemas.microsoft.com/office/powerpoint/2010/main" val="1572163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a:xfrm>
            <a:off x="360000" y="576000"/>
            <a:ext cx="11472000" cy="442035"/>
          </a:xfrm>
        </p:spPr>
        <p:txBody>
          <a:bodyPr vert="horz" wrap="square" lIns="0" tIns="0" rIns="0" bIns="72000" rtlCol="0" anchor="t">
            <a:spAutoFit/>
          </a:bodyPr>
          <a:lstStyle/>
          <a:p>
            <a:r>
              <a:rPr lang="en-US" err="1">
                <a:latin typeface="Graphik-Semibold"/>
              </a:rPr>
              <a:t>GraphSAGE</a:t>
            </a:r>
            <a:endParaRPr lang="en-US" b="0" err="1">
              <a:latin typeface="Graphik-Semibold"/>
            </a:endParaRPr>
          </a:p>
        </p:txBody>
      </p:sp>
      <p:pic>
        <p:nvPicPr>
          <p:cNvPr id="6" name="Picture 5" descr="A black letter with a white background&#10;&#10;Description automatically generated">
            <a:extLst>
              <a:ext uri="{FF2B5EF4-FFF2-40B4-BE49-F238E27FC236}">
                <a16:creationId xmlns:a16="http://schemas.microsoft.com/office/drawing/2014/main" id="{E33FB8D0-C783-CE04-081B-47A8E2A2969A}"/>
              </a:ext>
            </a:extLst>
          </p:cNvPr>
          <p:cNvPicPr>
            <a:picLocks noChangeAspect="1"/>
          </p:cNvPicPr>
          <p:nvPr/>
        </p:nvPicPr>
        <p:blipFill>
          <a:blip r:embed="rId2"/>
          <a:stretch>
            <a:fillRect/>
          </a:stretch>
        </p:blipFill>
        <p:spPr>
          <a:xfrm>
            <a:off x="2715846" y="3115614"/>
            <a:ext cx="6096000" cy="626772"/>
          </a:xfrm>
          <a:prstGeom prst="rect">
            <a:avLst/>
          </a:prstGeom>
        </p:spPr>
      </p:pic>
      <p:cxnSp>
        <p:nvCxnSpPr>
          <p:cNvPr id="7" name="Straight Arrow Connector 6">
            <a:extLst>
              <a:ext uri="{FF2B5EF4-FFF2-40B4-BE49-F238E27FC236}">
                <a16:creationId xmlns:a16="http://schemas.microsoft.com/office/drawing/2014/main" id="{230F20AB-8467-583A-CAC9-965F8A32A9B6}"/>
              </a:ext>
            </a:extLst>
          </p:cNvPr>
          <p:cNvCxnSpPr/>
          <p:nvPr/>
        </p:nvCxnSpPr>
        <p:spPr>
          <a:xfrm flipH="1">
            <a:off x="4697046" y="2346570"/>
            <a:ext cx="3908" cy="88509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6D45076-779E-1942-4498-FBAFB6F41C06}"/>
              </a:ext>
            </a:extLst>
          </p:cNvPr>
          <p:cNvCxnSpPr>
            <a:cxnSpLocks/>
          </p:cNvCxnSpPr>
          <p:nvPr/>
        </p:nvCxnSpPr>
        <p:spPr>
          <a:xfrm flipH="1">
            <a:off x="8350738" y="2346570"/>
            <a:ext cx="3908" cy="885092"/>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5B852FD-81C9-4E85-EC61-3E4E8B98C9A7}"/>
              </a:ext>
            </a:extLst>
          </p:cNvPr>
          <p:cNvCxnSpPr>
            <a:cxnSpLocks/>
          </p:cNvCxnSpPr>
          <p:nvPr/>
        </p:nvCxnSpPr>
        <p:spPr>
          <a:xfrm flipH="1">
            <a:off x="3133968" y="2346570"/>
            <a:ext cx="3908" cy="88509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689263A-ED08-FCC7-7967-4589A9887FEB}"/>
              </a:ext>
            </a:extLst>
          </p:cNvPr>
          <p:cNvCxnSpPr>
            <a:cxnSpLocks/>
          </p:cNvCxnSpPr>
          <p:nvPr/>
        </p:nvCxnSpPr>
        <p:spPr>
          <a:xfrm flipH="1" flipV="1">
            <a:off x="4130429" y="3743569"/>
            <a:ext cx="3908" cy="990599"/>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CC3CA80-7C27-85A5-020E-EC604B20D7A4}"/>
              </a:ext>
            </a:extLst>
          </p:cNvPr>
          <p:cNvCxnSpPr>
            <a:cxnSpLocks/>
          </p:cNvCxnSpPr>
          <p:nvPr/>
        </p:nvCxnSpPr>
        <p:spPr>
          <a:xfrm flipH="1" flipV="1">
            <a:off x="5673967" y="3743569"/>
            <a:ext cx="3908" cy="990599"/>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002E3C7-8174-0851-3685-D5ECC2B6AA27}"/>
              </a:ext>
            </a:extLst>
          </p:cNvPr>
          <p:cNvSpPr txBox="1"/>
          <p:nvPr/>
        </p:nvSpPr>
        <p:spPr>
          <a:xfrm>
            <a:off x="2448974" y="1354558"/>
            <a:ext cx="15166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New embedding of our node</a:t>
            </a:r>
          </a:p>
        </p:txBody>
      </p:sp>
      <p:sp>
        <p:nvSpPr>
          <p:cNvPr id="15" name="TextBox 14">
            <a:extLst>
              <a:ext uri="{FF2B5EF4-FFF2-40B4-BE49-F238E27FC236}">
                <a16:creationId xmlns:a16="http://schemas.microsoft.com/office/drawing/2014/main" id="{12ACF5E1-12C7-CC68-B71F-C2823F077794}"/>
              </a:ext>
            </a:extLst>
          </p:cNvPr>
          <p:cNvSpPr txBox="1"/>
          <p:nvPr/>
        </p:nvSpPr>
        <p:spPr>
          <a:xfrm>
            <a:off x="4080435" y="1354558"/>
            <a:ext cx="15166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Old embedding of our node</a:t>
            </a:r>
          </a:p>
        </p:txBody>
      </p:sp>
      <p:sp>
        <p:nvSpPr>
          <p:cNvPr id="16" name="TextBox 15">
            <a:extLst>
              <a:ext uri="{FF2B5EF4-FFF2-40B4-BE49-F238E27FC236}">
                <a16:creationId xmlns:a16="http://schemas.microsoft.com/office/drawing/2014/main" id="{C4FB7DD0-9000-8811-7BD5-243EB471F3CB}"/>
              </a:ext>
            </a:extLst>
          </p:cNvPr>
          <p:cNvSpPr txBox="1"/>
          <p:nvPr/>
        </p:nvSpPr>
        <p:spPr>
          <a:xfrm>
            <a:off x="7323819" y="1354558"/>
            <a:ext cx="21614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Mean of the embeddings of all sampled neighbors</a:t>
            </a:r>
          </a:p>
        </p:txBody>
      </p:sp>
      <p:sp>
        <p:nvSpPr>
          <p:cNvPr id="17" name="TextBox 16">
            <a:extLst>
              <a:ext uri="{FF2B5EF4-FFF2-40B4-BE49-F238E27FC236}">
                <a16:creationId xmlns:a16="http://schemas.microsoft.com/office/drawing/2014/main" id="{DB4FB1B1-331B-E98A-B6E0-B4C95486804F}"/>
              </a:ext>
            </a:extLst>
          </p:cNvPr>
          <p:cNvSpPr txBox="1"/>
          <p:nvPr/>
        </p:nvSpPr>
        <p:spPr>
          <a:xfrm>
            <a:off x="5047588" y="4783558"/>
            <a:ext cx="21614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Matrix of trainable weights for </a:t>
            </a:r>
            <a:r>
              <a:rPr lang="en-US" err="1"/>
              <a:t>neighbots</a:t>
            </a:r>
          </a:p>
        </p:txBody>
      </p:sp>
      <p:sp>
        <p:nvSpPr>
          <p:cNvPr id="18" name="TextBox 17">
            <a:extLst>
              <a:ext uri="{FF2B5EF4-FFF2-40B4-BE49-F238E27FC236}">
                <a16:creationId xmlns:a16="http://schemas.microsoft.com/office/drawing/2014/main" id="{6270B075-FFA0-1788-9826-EA37DDEA931C}"/>
              </a:ext>
            </a:extLst>
          </p:cNvPr>
          <p:cNvSpPr txBox="1"/>
          <p:nvPr/>
        </p:nvSpPr>
        <p:spPr>
          <a:xfrm>
            <a:off x="2888587" y="4783558"/>
            <a:ext cx="21614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Matrix of trainable weights for central node</a:t>
            </a:r>
          </a:p>
        </p:txBody>
      </p:sp>
      <p:pic>
        <p:nvPicPr>
          <p:cNvPr id="20" name="Picture 19" descr="A diagram of a graph&#10;&#10;Description automatically generated">
            <a:extLst>
              <a:ext uri="{FF2B5EF4-FFF2-40B4-BE49-F238E27FC236}">
                <a16:creationId xmlns:a16="http://schemas.microsoft.com/office/drawing/2014/main" id="{3B58E26E-AB31-3572-46CE-847F24F24A03}"/>
              </a:ext>
            </a:extLst>
          </p:cNvPr>
          <p:cNvPicPr>
            <a:picLocks noChangeAspect="1"/>
          </p:cNvPicPr>
          <p:nvPr/>
        </p:nvPicPr>
        <p:blipFill rotWithShape="1">
          <a:blip r:embed="rId3"/>
          <a:srcRect l="33501" t="-468" r="36519" b="26932"/>
          <a:stretch/>
        </p:blipFill>
        <p:spPr>
          <a:xfrm>
            <a:off x="8860692" y="3395064"/>
            <a:ext cx="2911233" cy="3067163"/>
          </a:xfrm>
          <a:prstGeom prst="rect">
            <a:avLst/>
          </a:prstGeom>
        </p:spPr>
      </p:pic>
    </p:spTree>
    <p:extLst>
      <p:ext uri="{BB962C8B-B14F-4D97-AF65-F5344CB8AC3E}">
        <p14:creationId xmlns:p14="http://schemas.microsoft.com/office/powerpoint/2010/main" val="2003571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p:txBody>
          <a:bodyPr vert="horz" wrap="square" lIns="0" tIns="0" rIns="0" bIns="72000" rtlCol="0" anchor="t">
            <a:spAutoFit/>
          </a:bodyPr>
          <a:lstStyle/>
          <a:p>
            <a:r>
              <a:rPr lang="en-US">
                <a:latin typeface="Graphik-Semibold"/>
              </a:rPr>
              <a:t>Before we start</a:t>
            </a:r>
            <a:endParaRPr lang="en-US"/>
          </a:p>
        </p:txBody>
      </p:sp>
      <p:sp>
        <p:nvSpPr>
          <p:cNvPr id="4" name="TextBox 3">
            <a:extLst>
              <a:ext uri="{FF2B5EF4-FFF2-40B4-BE49-F238E27FC236}">
                <a16:creationId xmlns:a16="http://schemas.microsoft.com/office/drawing/2014/main" id="{362F9F83-BE4A-6684-DD96-0FB0CD0A8FC0}"/>
              </a:ext>
            </a:extLst>
          </p:cNvPr>
          <p:cNvSpPr txBox="1"/>
          <p:nvPr/>
        </p:nvSpPr>
        <p:spPr>
          <a:xfrm>
            <a:off x="359536" y="1256270"/>
            <a:ext cx="3866705" cy="46617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Sans-Serif"/>
              <a:buChar char="•"/>
            </a:pPr>
            <a:r>
              <a:rPr lang="en-US" sz="2000">
                <a:latin typeface="Arial"/>
                <a:cs typeface="Arial"/>
              </a:rPr>
              <a:t>Go to </a:t>
            </a:r>
            <a:r>
              <a:rPr lang="en-US" sz="2000">
                <a:latin typeface="Arial"/>
                <a:ea typeface="+mn-lt"/>
                <a:cs typeface="Arial"/>
                <a:hlinkClick r:id="rId2"/>
              </a:rPr>
              <a:t>https://colab.research.google.com/</a:t>
            </a:r>
            <a:r>
              <a:rPr lang="en-US" sz="2000">
                <a:latin typeface="Arial"/>
                <a:ea typeface="+mn-lt"/>
                <a:cs typeface="Arial"/>
              </a:rPr>
              <a:t> </a:t>
            </a:r>
          </a:p>
          <a:p>
            <a:pPr marL="285750" indent="-285750">
              <a:lnSpc>
                <a:spcPct val="150000"/>
              </a:lnSpc>
              <a:buFont typeface="Arial,Sans-Serif"/>
              <a:buChar char="•"/>
            </a:pPr>
            <a:r>
              <a:rPr lang="en-US" sz="2000">
                <a:latin typeface="Arial"/>
                <a:cs typeface="Arial"/>
              </a:rPr>
              <a:t>Select Open notebook --&gt; GitHub</a:t>
            </a:r>
          </a:p>
          <a:p>
            <a:pPr marL="285750" indent="-285750">
              <a:lnSpc>
                <a:spcPct val="150000"/>
              </a:lnSpc>
              <a:buFont typeface="Arial,Sans-Serif"/>
              <a:buChar char="•"/>
            </a:pPr>
            <a:r>
              <a:rPr lang="en-US" sz="2000">
                <a:latin typeface="Arial"/>
                <a:cs typeface="Arial"/>
              </a:rPr>
              <a:t>From Repository drop-down select: </a:t>
            </a:r>
            <a:br>
              <a:rPr lang="en-US" sz="2000">
                <a:latin typeface="Arial"/>
                <a:cs typeface="Arial"/>
              </a:rPr>
            </a:br>
            <a:r>
              <a:rPr lang="en-US" sz="2000" err="1">
                <a:latin typeface="Arial"/>
                <a:cs typeface="Arial"/>
              </a:rPr>
              <a:t>Synerise</a:t>
            </a:r>
            <a:r>
              <a:rPr lang="en-US" sz="2000">
                <a:latin typeface="Arial"/>
                <a:cs typeface="Arial"/>
              </a:rPr>
              <a:t>/predicting-user-behavior-workshop</a:t>
            </a:r>
          </a:p>
          <a:p>
            <a:pPr marL="285750" indent="-285750">
              <a:lnSpc>
                <a:spcPct val="150000"/>
              </a:lnSpc>
              <a:buFont typeface="Arial,Sans-Serif"/>
              <a:buChar char="•"/>
            </a:pPr>
            <a:r>
              <a:rPr lang="en-US" sz="2000">
                <a:latin typeface="Arial"/>
                <a:cs typeface="Arial"/>
              </a:rPr>
              <a:t>Select </a:t>
            </a:r>
            <a:r>
              <a:rPr lang="en-US" sz="2000" err="1">
                <a:latin typeface="Arial"/>
                <a:cs typeface="Arial"/>
              </a:rPr>
              <a:t>XGBoost.ipynb</a:t>
            </a:r>
            <a:r>
              <a:rPr lang="en-US" sz="2000">
                <a:latin typeface="Arial"/>
                <a:cs typeface="Arial"/>
              </a:rPr>
              <a:t>  </a:t>
            </a:r>
            <a:endParaRPr lang="en-US"/>
          </a:p>
        </p:txBody>
      </p:sp>
      <p:pic>
        <p:nvPicPr>
          <p:cNvPr id="26" name="Picture 25" descr="A screenshot of a computer&#10;&#10;Description automatically generated">
            <a:extLst>
              <a:ext uri="{FF2B5EF4-FFF2-40B4-BE49-F238E27FC236}">
                <a16:creationId xmlns:a16="http://schemas.microsoft.com/office/drawing/2014/main" id="{FCEFCFD9-5352-2330-436D-B42E702DF9B9}"/>
              </a:ext>
            </a:extLst>
          </p:cNvPr>
          <p:cNvPicPr>
            <a:picLocks noChangeAspect="1"/>
          </p:cNvPicPr>
          <p:nvPr/>
        </p:nvPicPr>
        <p:blipFill>
          <a:blip r:embed="rId3"/>
          <a:stretch>
            <a:fillRect/>
          </a:stretch>
        </p:blipFill>
        <p:spPr>
          <a:xfrm>
            <a:off x="4383431" y="577549"/>
            <a:ext cx="7667625" cy="5991225"/>
          </a:xfrm>
          <a:prstGeom prst="rect">
            <a:avLst/>
          </a:prstGeom>
        </p:spPr>
      </p:pic>
      <mc:AlternateContent xmlns:mc="http://schemas.openxmlformats.org/markup-compatibility/2006">
        <mc:Choice xmlns:p14="http://schemas.microsoft.com/office/powerpoint/2010/main" Requires="p14">
          <p:contentPart p14:bwMode="auto" r:id="rId4">
            <p14:nvContentPartPr>
              <p14:cNvPr id="42" name="Ink 41">
                <a:extLst>
                  <a:ext uri="{FF2B5EF4-FFF2-40B4-BE49-F238E27FC236}">
                    <a16:creationId xmlns:a16="http://schemas.microsoft.com/office/drawing/2014/main" id="{54752B6A-8116-4938-F46C-BE3F6095089D}"/>
                  </a:ext>
                </a:extLst>
              </p14:cNvPr>
              <p14:cNvContentPartPr/>
              <p14:nvPr/>
            </p14:nvContentPartPr>
            <p14:xfrm>
              <a:off x="6415216" y="4571999"/>
              <a:ext cx="823655" cy="10297"/>
            </p14:xfrm>
          </p:contentPart>
        </mc:Choice>
        <mc:Fallback>
          <p:pic>
            <p:nvPicPr>
              <p:cNvPr id="42" name="Ink 41">
                <a:extLst>
                  <a:ext uri="{FF2B5EF4-FFF2-40B4-BE49-F238E27FC236}">
                    <a16:creationId xmlns:a16="http://schemas.microsoft.com/office/drawing/2014/main" id="{54752B6A-8116-4938-F46C-BE3F6095089D}"/>
                  </a:ext>
                </a:extLst>
              </p:cNvPr>
              <p:cNvPicPr/>
              <p:nvPr/>
            </p:nvPicPr>
            <p:blipFill>
              <a:blip r:embed="rId5"/>
              <a:stretch>
                <a:fillRect/>
              </a:stretch>
            </p:blipFill>
            <p:spPr>
              <a:xfrm>
                <a:off x="6397224" y="4057149"/>
                <a:ext cx="859278" cy="10297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3" name="Ink 42">
                <a:extLst>
                  <a:ext uri="{FF2B5EF4-FFF2-40B4-BE49-F238E27FC236}">
                    <a16:creationId xmlns:a16="http://schemas.microsoft.com/office/drawing/2014/main" id="{46B20E6C-5B5D-82ED-DD48-73ECCC029D96}"/>
                  </a:ext>
                </a:extLst>
              </p14:cNvPr>
              <p14:cNvContentPartPr/>
              <p14:nvPr/>
            </p14:nvContentPartPr>
            <p14:xfrm flipV="1">
              <a:off x="4602892" y="3130377"/>
              <a:ext cx="1132573" cy="61784"/>
            </p14:xfrm>
          </p:contentPart>
        </mc:Choice>
        <mc:Fallback>
          <p:pic>
            <p:nvPicPr>
              <p:cNvPr id="43" name="Ink 42">
                <a:extLst>
                  <a:ext uri="{FF2B5EF4-FFF2-40B4-BE49-F238E27FC236}">
                    <a16:creationId xmlns:a16="http://schemas.microsoft.com/office/drawing/2014/main" id="{46B20E6C-5B5D-82ED-DD48-73ECCC029D96}"/>
                  </a:ext>
                </a:extLst>
              </p:cNvPr>
              <p:cNvPicPr/>
              <p:nvPr/>
            </p:nvPicPr>
            <p:blipFill>
              <a:blip r:embed="rId7"/>
              <a:stretch>
                <a:fillRect/>
              </a:stretch>
            </p:blipFill>
            <p:spPr>
              <a:xfrm flipV="1">
                <a:off x="4584898" y="41177"/>
                <a:ext cx="1168202" cy="6178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4" name="Ink 43">
                <a:extLst>
                  <a:ext uri="{FF2B5EF4-FFF2-40B4-BE49-F238E27FC236}">
                    <a16:creationId xmlns:a16="http://schemas.microsoft.com/office/drawing/2014/main" id="{C3C08FD6-4FEA-941C-8F28-139CC026CC55}"/>
                  </a:ext>
                </a:extLst>
              </p14:cNvPr>
              <p14:cNvContentPartPr/>
              <p14:nvPr/>
            </p14:nvContentPartPr>
            <p14:xfrm flipV="1">
              <a:off x="6209271" y="2594917"/>
              <a:ext cx="2502112" cy="61784"/>
            </p14:xfrm>
          </p:contentPart>
        </mc:Choice>
        <mc:Fallback>
          <p:pic>
            <p:nvPicPr>
              <p:cNvPr id="44" name="Ink 43">
                <a:extLst>
                  <a:ext uri="{FF2B5EF4-FFF2-40B4-BE49-F238E27FC236}">
                    <a16:creationId xmlns:a16="http://schemas.microsoft.com/office/drawing/2014/main" id="{C3C08FD6-4FEA-941C-8F28-139CC026CC55}"/>
                  </a:ext>
                </a:extLst>
              </p:cNvPr>
              <p:cNvPicPr/>
              <p:nvPr/>
            </p:nvPicPr>
            <p:blipFill>
              <a:blip r:embed="rId9"/>
              <a:stretch>
                <a:fillRect/>
              </a:stretch>
            </p:blipFill>
            <p:spPr>
              <a:xfrm flipV="1">
                <a:off x="6191273" y="-494283"/>
                <a:ext cx="2537748" cy="6178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5" name="Ink 44">
                <a:extLst>
                  <a:ext uri="{FF2B5EF4-FFF2-40B4-BE49-F238E27FC236}">
                    <a16:creationId xmlns:a16="http://schemas.microsoft.com/office/drawing/2014/main" id="{15E42B67-52C5-64B6-C1A9-11B25D04BD02}"/>
                  </a:ext>
                </a:extLst>
              </p14:cNvPr>
              <p14:cNvContentPartPr/>
              <p14:nvPr/>
            </p14:nvContentPartPr>
            <p14:xfrm>
              <a:off x="6250459" y="1802026"/>
              <a:ext cx="823655" cy="10297"/>
            </p14:xfrm>
          </p:contentPart>
        </mc:Choice>
        <mc:Fallback>
          <p:pic>
            <p:nvPicPr>
              <p:cNvPr id="45" name="Ink 44">
                <a:extLst>
                  <a:ext uri="{FF2B5EF4-FFF2-40B4-BE49-F238E27FC236}">
                    <a16:creationId xmlns:a16="http://schemas.microsoft.com/office/drawing/2014/main" id="{15E42B67-52C5-64B6-C1A9-11B25D04BD02}"/>
                  </a:ext>
                </a:extLst>
              </p:cNvPr>
              <p:cNvPicPr/>
              <p:nvPr/>
            </p:nvPicPr>
            <p:blipFill>
              <a:blip r:embed="rId5"/>
              <a:stretch>
                <a:fillRect/>
              </a:stretch>
            </p:blipFill>
            <p:spPr>
              <a:xfrm>
                <a:off x="6232467" y="1287176"/>
                <a:ext cx="859278" cy="1029700"/>
              </a:xfrm>
              <a:prstGeom prst="rect">
                <a:avLst/>
              </a:prstGeom>
            </p:spPr>
          </p:pic>
        </mc:Fallback>
      </mc:AlternateContent>
    </p:spTree>
    <p:extLst>
      <p:ext uri="{BB962C8B-B14F-4D97-AF65-F5344CB8AC3E}">
        <p14:creationId xmlns:p14="http://schemas.microsoft.com/office/powerpoint/2010/main" val="2995932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0B562D-E3B1-BA44-8904-8CB377DD48C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C07FB512-FC11-B74E-7FBD-4B8EB9A96A40}"/>
              </a:ext>
            </a:extLst>
          </p:cNvPr>
          <p:cNvSpPr>
            <a:spLocks noGrp="1"/>
          </p:cNvSpPr>
          <p:nvPr>
            <p:ph type="body" sz="quarter" idx="13"/>
          </p:nvPr>
        </p:nvSpPr>
        <p:spPr/>
        <p:txBody>
          <a:bodyPr vert="horz" wrap="square" lIns="0" tIns="0" rIns="0" bIns="72000" rtlCol="0" anchor="t">
            <a:spAutoFit/>
          </a:bodyPr>
          <a:lstStyle/>
          <a:p>
            <a:r>
              <a:rPr lang="en-US">
                <a:latin typeface="Graphik-Semibold"/>
              </a:rPr>
              <a:t>Link Prediction</a:t>
            </a:r>
            <a:endParaRPr lang="en-US"/>
          </a:p>
        </p:txBody>
      </p:sp>
      <p:sp>
        <p:nvSpPr>
          <p:cNvPr id="6" name="TextBox 5">
            <a:extLst>
              <a:ext uri="{FF2B5EF4-FFF2-40B4-BE49-F238E27FC236}">
                <a16:creationId xmlns:a16="http://schemas.microsoft.com/office/drawing/2014/main" id="{A41CFACB-E217-FE23-1D49-9D4D10A20910}"/>
              </a:ext>
            </a:extLst>
          </p:cNvPr>
          <p:cNvSpPr txBox="1"/>
          <p:nvPr/>
        </p:nvSpPr>
        <p:spPr>
          <a:xfrm>
            <a:off x="357555" y="6092093"/>
            <a:ext cx="115452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Alrahis</a:t>
            </a:r>
            <a:r>
              <a:rPr lang="en-US"/>
              <a:t>, L. et al. </a:t>
            </a:r>
            <a:r>
              <a:rPr lang="en-US" i="1">
                <a:hlinkClick r:id="rId2">
                  <a:extLst>
                    <a:ext uri="{A12FA001-AC4F-418D-AE19-62706E023703}">
                      <ahyp:hlinkClr xmlns:ahyp="http://schemas.microsoft.com/office/drawing/2018/hyperlinkcolor" val="tx"/>
                    </a:ext>
                  </a:extLst>
                </a:hlinkClick>
              </a:rPr>
              <a:t>UNTANGLE: Unlocking Routing and Logic Obfuscation Using Graph Neural Networks-based Link Prediction</a:t>
            </a:r>
            <a:r>
              <a:rPr lang="en-US"/>
              <a:t> </a:t>
            </a:r>
            <a:r>
              <a:rPr lang="en-US">
                <a:ea typeface="+mn-lt"/>
                <a:cs typeface="+mn-lt"/>
                <a:hlinkClick r:id="rId3"/>
              </a:rPr>
              <a:t>https://arxiv.org/pdf/2111.07062.pdf</a:t>
            </a:r>
            <a:endParaRPr lang="en-US">
              <a:ea typeface="+mn-lt"/>
              <a:cs typeface="+mn-lt"/>
            </a:endParaRPr>
          </a:p>
        </p:txBody>
      </p:sp>
      <p:pic>
        <p:nvPicPr>
          <p:cNvPr id="7" name="Picture 6" descr="A diagram of a network&#10;&#10;Description automatically generated">
            <a:extLst>
              <a:ext uri="{FF2B5EF4-FFF2-40B4-BE49-F238E27FC236}">
                <a16:creationId xmlns:a16="http://schemas.microsoft.com/office/drawing/2014/main" id="{570B1B55-6A9B-D2F3-2B79-461581060AC0}"/>
              </a:ext>
            </a:extLst>
          </p:cNvPr>
          <p:cNvPicPr>
            <a:picLocks noChangeAspect="1"/>
          </p:cNvPicPr>
          <p:nvPr/>
        </p:nvPicPr>
        <p:blipFill>
          <a:blip r:embed="rId4"/>
          <a:stretch>
            <a:fillRect/>
          </a:stretch>
        </p:blipFill>
        <p:spPr>
          <a:xfrm>
            <a:off x="2715846" y="2051293"/>
            <a:ext cx="6096000" cy="2638185"/>
          </a:xfrm>
          <a:prstGeom prst="rect">
            <a:avLst/>
          </a:prstGeom>
        </p:spPr>
      </p:pic>
      <p:sp>
        <p:nvSpPr>
          <p:cNvPr id="8" name="TextBox 7">
            <a:extLst>
              <a:ext uri="{FF2B5EF4-FFF2-40B4-BE49-F238E27FC236}">
                <a16:creationId xmlns:a16="http://schemas.microsoft.com/office/drawing/2014/main" id="{71F9CC83-E248-CBB8-BED0-48CA9EC262D6}"/>
              </a:ext>
            </a:extLst>
          </p:cNvPr>
          <p:cNvSpPr txBox="1"/>
          <p:nvPr/>
        </p:nvSpPr>
        <p:spPr>
          <a:xfrm>
            <a:off x="8947651" y="2888727"/>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2060"/>
                </a:solidFill>
              </a:rPr>
              <a:t>1</a:t>
            </a:r>
          </a:p>
        </p:txBody>
      </p:sp>
      <p:sp>
        <p:nvSpPr>
          <p:cNvPr id="9" name="TextBox 8">
            <a:extLst>
              <a:ext uri="{FF2B5EF4-FFF2-40B4-BE49-F238E27FC236}">
                <a16:creationId xmlns:a16="http://schemas.microsoft.com/office/drawing/2014/main" id="{21DADD62-546A-1ADD-D006-24CA3F388033}"/>
              </a:ext>
            </a:extLst>
          </p:cNvPr>
          <p:cNvSpPr txBox="1"/>
          <p:nvPr/>
        </p:nvSpPr>
        <p:spPr>
          <a:xfrm>
            <a:off x="8947651" y="3973111"/>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0000"/>
                </a:solidFill>
              </a:rPr>
              <a:t>0</a:t>
            </a:r>
          </a:p>
        </p:txBody>
      </p:sp>
    </p:spTree>
    <p:extLst>
      <p:ext uri="{BB962C8B-B14F-4D97-AF65-F5344CB8AC3E}">
        <p14:creationId xmlns:p14="http://schemas.microsoft.com/office/powerpoint/2010/main" val="3754026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B5DEBF-DBCE-6C05-A1E6-2CB419D95FE8}"/>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F7C1A440-68EF-7F7D-AA6B-671B6F8A513F}"/>
              </a:ext>
            </a:extLst>
          </p:cNvPr>
          <p:cNvSpPr>
            <a:spLocks noGrp="1"/>
          </p:cNvSpPr>
          <p:nvPr>
            <p:ph type="body" sz="quarter" idx="13"/>
          </p:nvPr>
        </p:nvSpPr>
        <p:spPr/>
        <p:txBody>
          <a:bodyPr vert="horz" wrap="square" lIns="0" tIns="0" rIns="0" bIns="72000" rtlCol="0" anchor="t">
            <a:spAutoFit/>
          </a:bodyPr>
          <a:lstStyle/>
          <a:p>
            <a:r>
              <a:rPr lang="en-US">
                <a:latin typeface="Graphik-Semibold"/>
              </a:rPr>
              <a:t>Advantages and Disadvantages</a:t>
            </a:r>
            <a:endParaRPr lang="en-US" err="1"/>
          </a:p>
        </p:txBody>
      </p:sp>
      <p:sp>
        <p:nvSpPr>
          <p:cNvPr id="6" name="TextBox 5">
            <a:extLst>
              <a:ext uri="{FF2B5EF4-FFF2-40B4-BE49-F238E27FC236}">
                <a16:creationId xmlns:a16="http://schemas.microsoft.com/office/drawing/2014/main" id="{82C542D2-190A-7FDD-4229-97BBB249D218}"/>
              </a:ext>
            </a:extLst>
          </p:cNvPr>
          <p:cNvSpPr txBox="1"/>
          <p:nvPr/>
        </p:nvSpPr>
        <p:spPr>
          <a:xfrm>
            <a:off x="3207116" y="1834153"/>
            <a:ext cx="2743200" cy="83099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solidFill>
                  <a:srgbClr val="00B050"/>
                </a:solidFill>
              </a:rPr>
              <a:t>+</a:t>
            </a:r>
          </a:p>
        </p:txBody>
      </p:sp>
      <p:sp>
        <p:nvSpPr>
          <p:cNvPr id="7" name="TextBox 6">
            <a:extLst>
              <a:ext uri="{FF2B5EF4-FFF2-40B4-BE49-F238E27FC236}">
                <a16:creationId xmlns:a16="http://schemas.microsoft.com/office/drawing/2014/main" id="{523EC62D-8442-6290-25DF-6E69DA16ABD5}"/>
              </a:ext>
            </a:extLst>
          </p:cNvPr>
          <p:cNvSpPr txBox="1"/>
          <p:nvPr/>
        </p:nvSpPr>
        <p:spPr>
          <a:xfrm>
            <a:off x="7130005" y="1834153"/>
            <a:ext cx="2743200" cy="83099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solidFill>
                  <a:srgbClr val="C00000"/>
                </a:solidFill>
              </a:rPr>
              <a:t>-</a:t>
            </a:r>
          </a:p>
        </p:txBody>
      </p:sp>
      <p:sp>
        <p:nvSpPr>
          <p:cNvPr id="8" name="TextBox 7">
            <a:extLst>
              <a:ext uri="{FF2B5EF4-FFF2-40B4-BE49-F238E27FC236}">
                <a16:creationId xmlns:a16="http://schemas.microsoft.com/office/drawing/2014/main" id="{E133BFEA-873F-0A19-4790-8E3E00C96935}"/>
              </a:ext>
            </a:extLst>
          </p:cNvPr>
          <p:cNvSpPr txBox="1"/>
          <p:nvPr/>
        </p:nvSpPr>
        <p:spPr>
          <a:xfrm>
            <a:off x="1391583" y="2751895"/>
            <a:ext cx="42860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One of the hottest research directions</a:t>
            </a:r>
          </a:p>
          <a:p>
            <a:pPr marL="285750" indent="-285750">
              <a:buFont typeface="Calibri"/>
              <a:buChar char="-"/>
            </a:pPr>
            <a:r>
              <a:rPr lang="en-US"/>
              <a:t>Community support – libraries such as </a:t>
            </a:r>
            <a:r>
              <a:rPr lang="en-US" err="1"/>
              <a:t>PyG</a:t>
            </a:r>
            <a:r>
              <a:rPr lang="en-US"/>
              <a:t> and many implementations of papers</a:t>
            </a:r>
          </a:p>
          <a:p>
            <a:pPr marL="285750" indent="-285750">
              <a:buFont typeface="Calibri"/>
              <a:buChar char="-"/>
            </a:pPr>
            <a:r>
              <a:rPr lang="en-US"/>
              <a:t>No need to manually create any features</a:t>
            </a:r>
          </a:p>
        </p:txBody>
      </p:sp>
      <p:sp>
        <p:nvSpPr>
          <p:cNvPr id="9" name="TextBox 8">
            <a:extLst>
              <a:ext uri="{FF2B5EF4-FFF2-40B4-BE49-F238E27FC236}">
                <a16:creationId xmlns:a16="http://schemas.microsoft.com/office/drawing/2014/main" id="{34A1062B-69A1-4D3B-FAF9-5626960BA0D3}"/>
              </a:ext>
            </a:extLst>
          </p:cNvPr>
          <p:cNvSpPr txBox="1"/>
          <p:nvPr/>
        </p:nvSpPr>
        <p:spPr>
          <a:xfrm>
            <a:off x="5916546" y="2751895"/>
            <a:ext cx="42860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Complex architecture</a:t>
            </a:r>
          </a:p>
          <a:p>
            <a:pPr marL="285750" indent="-285750">
              <a:buFont typeface="Calibri"/>
              <a:buChar char="-"/>
            </a:pPr>
            <a:r>
              <a:rPr lang="en-US"/>
              <a:t>Scalability issues</a:t>
            </a:r>
          </a:p>
          <a:p>
            <a:pPr marL="285750" indent="-285750">
              <a:buFont typeface="Calibri"/>
              <a:buChar char="-"/>
            </a:pPr>
            <a:r>
              <a:rPr lang="en-US"/>
              <a:t>Neighborhood explosion</a:t>
            </a:r>
          </a:p>
          <a:p>
            <a:pPr marL="285750" indent="-285750">
              <a:buFont typeface="Calibri"/>
              <a:buChar char="-"/>
            </a:pPr>
            <a:r>
              <a:rPr lang="en-US"/>
              <a:t>May be overcomplex – higher complexity does not necessarily translate into better quality</a:t>
            </a:r>
          </a:p>
        </p:txBody>
      </p:sp>
      <p:sp>
        <p:nvSpPr>
          <p:cNvPr id="10" name="TextBox 9">
            <a:extLst>
              <a:ext uri="{FF2B5EF4-FFF2-40B4-BE49-F238E27FC236}">
                <a16:creationId xmlns:a16="http://schemas.microsoft.com/office/drawing/2014/main" id="{BCFACBFA-B889-C963-DE8E-0724F59CC53A}"/>
              </a:ext>
            </a:extLst>
          </p:cNvPr>
          <p:cNvSpPr txBox="1"/>
          <p:nvPr/>
        </p:nvSpPr>
        <p:spPr>
          <a:xfrm>
            <a:off x="5956770" y="4620919"/>
            <a:ext cx="623334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Dacrema</a:t>
            </a:r>
            <a:r>
              <a:rPr lang="en-US"/>
              <a:t>, M., et al. </a:t>
            </a:r>
            <a:r>
              <a:rPr lang="en-US" i="1"/>
              <a:t>Are We Really Making Much Progress? A Worrying Analysis of Recent Neural Recommendation Approaches </a:t>
            </a:r>
            <a:r>
              <a:rPr lang="en-US">
                <a:hlinkClick r:id="rId2"/>
              </a:rPr>
              <a:t>https://arxiv.org/abs/1907.06902</a:t>
            </a:r>
            <a:endParaRPr lang="en-US"/>
          </a:p>
          <a:p>
            <a:endParaRPr lang="en-US"/>
          </a:p>
          <a:p>
            <a:r>
              <a:rPr lang="en-US">
                <a:ea typeface="+mn-lt"/>
                <a:cs typeface="+mn-lt"/>
              </a:rPr>
              <a:t>Wu, F. et al. </a:t>
            </a:r>
            <a:r>
              <a:rPr lang="en-US" i="1">
                <a:ea typeface="+mn-lt"/>
                <a:cs typeface="+mn-lt"/>
              </a:rPr>
              <a:t>Simplifying Graph Convolutional Networks</a:t>
            </a:r>
            <a:r>
              <a:rPr lang="en-US">
                <a:ea typeface="+mn-lt"/>
                <a:cs typeface="+mn-lt"/>
              </a:rPr>
              <a:t> </a:t>
            </a:r>
            <a:r>
              <a:rPr lang="en-US">
                <a:ea typeface="+mn-lt"/>
                <a:cs typeface="+mn-lt"/>
                <a:hlinkClick r:id="rId3"/>
              </a:rPr>
              <a:t>https://arxiv.org/pdf/1902.07153.pdf</a:t>
            </a:r>
            <a:endParaRPr lang="en-US"/>
          </a:p>
          <a:p>
            <a:endParaRPr lang="en-US"/>
          </a:p>
          <a:p>
            <a:endParaRPr lang="en-US"/>
          </a:p>
        </p:txBody>
      </p:sp>
    </p:spTree>
    <p:extLst>
      <p:ext uri="{BB962C8B-B14F-4D97-AF65-F5344CB8AC3E}">
        <p14:creationId xmlns:p14="http://schemas.microsoft.com/office/powerpoint/2010/main" val="711583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CA6AEE7B-8163-BF4F-83CB-5DC5399174C2}"/>
              </a:ext>
            </a:extLst>
          </p:cNvPr>
          <p:cNvSpPr>
            <a:spLocks noGrp="1"/>
          </p:cNvSpPr>
          <p:nvPr>
            <p:ph type="title" idx="4294967295"/>
          </p:nvPr>
        </p:nvSpPr>
        <p:spPr>
          <a:xfrm>
            <a:off x="838200" y="803275"/>
            <a:ext cx="10515600" cy="5251450"/>
          </a:xfrm>
          <a:prstGeom prst="rect">
            <a:avLst/>
          </a:prstGeom>
        </p:spPr>
        <p:txBody>
          <a:bodyPr anchor="ctr">
            <a:normAutofit/>
          </a:bodyPr>
          <a:lstStyle/>
          <a:p>
            <a:pPr algn="ctr">
              <a:spcBef>
                <a:spcPts val="0"/>
              </a:spcBef>
            </a:pPr>
            <a:r>
              <a:rPr lang="en-US" sz="8000" b="1">
                <a:solidFill>
                  <a:schemeClr val="bg1"/>
                </a:solidFill>
                <a:latin typeface="Graphik Light"/>
              </a:rPr>
              <a:t>Part 3: Cleora and Emde</a:t>
            </a:r>
          </a:p>
        </p:txBody>
      </p:sp>
      <p:pic>
        <p:nvPicPr>
          <p:cNvPr id="3" name="Obraz 2">
            <a:extLst>
              <a:ext uri="{FF2B5EF4-FFF2-40B4-BE49-F238E27FC236}">
                <a16:creationId xmlns:a16="http://schemas.microsoft.com/office/drawing/2014/main" id="{E4FF58A6-71B7-7943-9B91-2F12C2E67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1104323"/>
            <a:ext cx="1447800" cy="215900"/>
          </a:xfrm>
          <a:prstGeom prst="rect">
            <a:avLst/>
          </a:prstGeom>
        </p:spPr>
      </p:pic>
    </p:spTree>
    <p:extLst>
      <p:ext uri="{BB962C8B-B14F-4D97-AF65-F5344CB8AC3E}">
        <p14:creationId xmlns:p14="http://schemas.microsoft.com/office/powerpoint/2010/main" val="65240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B5DEBF-DBCE-6C05-A1E6-2CB419D95FE8}"/>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F7C1A440-68EF-7F7D-AA6B-671B6F8A513F}"/>
              </a:ext>
            </a:extLst>
          </p:cNvPr>
          <p:cNvSpPr>
            <a:spLocks noGrp="1"/>
          </p:cNvSpPr>
          <p:nvPr>
            <p:ph type="body" sz="quarter" idx="13"/>
          </p:nvPr>
        </p:nvSpPr>
        <p:spPr/>
        <p:txBody>
          <a:bodyPr vert="horz" wrap="square" lIns="0" tIns="0" rIns="0" bIns="72000" rtlCol="0" anchor="t">
            <a:spAutoFit/>
          </a:bodyPr>
          <a:lstStyle/>
          <a:p>
            <a:r>
              <a:rPr lang="en-US">
                <a:latin typeface="Graphik-Semibold"/>
              </a:rPr>
              <a:t>Cleora app with </a:t>
            </a:r>
            <a:r>
              <a:rPr lang="en-US" err="1">
                <a:latin typeface="Graphik-Semibold"/>
              </a:rPr>
              <a:t>api</a:t>
            </a:r>
            <a:r>
              <a:rPr lang="en-US">
                <a:latin typeface="Graphik-Semibold"/>
              </a:rPr>
              <a:t> token</a:t>
            </a:r>
            <a:endParaRPr lang="en-US"/>
          </a:p>
        </p:txBody>
      </p:sp>
      <p:sp>
        <p:nvSpPr>
          <p:cNvPr id="4" name="TextBox 3">
            <a:extLst>
              <a:ext uri="{FF2B5EF4-FFF2-40B4-BE49-F238E27FC236}">
                <a16:creationId xmlns:a16="http://schemas.microsoft.com/office/drawing/2014/main" id="{0A569CA5-A779-6087-E453-3978A2A8EBA1}"/>
              </a:ext>
            </a:extLst>
          </p:cNvPr>
          <p:cNvSpPr txBox="1"/>
          <p:nvPr/>
        </p:nvSpPr>
        <p:spPr>
          <a:xfrm>
            <a:off x="733410" y="1091966"/>
            <a:ext cx="104959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the following slides we instruct you how to use </a:t>
            </a:r>
            <a:r>
              <a:rPr lang="en-US" err="1"/>
              <a:t>cleora</a:t>
            </a:r>
            <a:r>
              <a:rPr lang="en-US"/>
              <a:t> app with </a:t>
            </a:r>
            <a:r>
              <a:rPr lang="en-US" err="1"/>
              <a:t>api</a:t>
            </a:r>
            <a:r>
              <a:rPr lang="en-US"/>
              <a:t> token.</a:t>
            </a:r>
          </a:p>
          <a:p>
            <a:endParaRPr lang="en-US"/>
          </a:p>
          <a:p>
            <a:r>
              <a:rPr lang="en-US"/>
              <a:t>First you need to type cleora.ai in bar in your web browser and hit enter. You should see the following webpage.</a:t>
            </a:r>
          </a:p>
        </p:txBody>
      </p:sp>
      <p:pic>
        <p:nvPicPr>
          <p:cNvPr id="5" name="Picture 4" descr="A screenshot of a computer&#10;&#10;Description automatically generated">
            <a:extLst>
              <a:ext uri="{FF2B5EF4-FFF2-40B4-BE49-F238E27FC236}">
                <a16:creationId xmlns:a16="http://schemas.microsoft.com/office/drawing/2014/main" id="{2C57F9F3-383A-B292-83F5-0DEC10F15532}"/>
              </a:ext>
            </a:extLst>
          </p:cNvPr>
          <p:cNvPicPr>
            <a:picLocks noChangeAspect="1"/>
          </p:cNvPicPr>
          <p:nvPr/>
        </p:nvPicPr>
        <p:blipFill>
          <a:blip r:embed="rId2"/>
          <a:stretch>
            <a:fillRect/>
          </a:stretch>
        </p:blipFill>
        <p:spPr>
          <a:xfrm>
            <a:off x="2835640" y="2383520"/>
            <a:ext cx="6096000" cy="2678076"/>
          </a:xfrm>
          <a:prstGeom prst="rect">
            <a:avLst/>
          </a:prstGeom>
        </p:spPr>
      </p:pic>
    </p:spTree>
    <p:extLst>
      <p:ext uri="{BB962C8B-B14F-4D97-AF65-F5344CB8AC3E}">
        <p14:creationId xmlns:p14="http://schemas.microsoft.com/office/powerpoint/2010/main" val="968178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F636F4-D481-AB28-8812-6FA7754AC48E}"/>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F65A1D42-CBDE-6F38-545F-CD2E9C19E84A}"/>
              </a:ext>
            </a:extLst>
          </p:cNvPr>
          <p:cNvSpPr>
            <a:spLocks noGrp="1"/>
          </p:cNvSpPr>
          <p:nvPr>
            <p:ph type="body" sz="quarter" idx="13"/>
          </p:nvPr>
        </p:nvSpPr>
        <p:spPr/>
        <p:txBody>
          <a:bodyPr vert="horz" wrap="square" lIns="0" tIns="0" rIns="0" bIns="72000" rtlCol="0" anchor="t">
            <a:spAutoFit/>
          </a:bodyPr>
          <a:lstStyle/>
          <a:p>
            <a:r>
              <a:rPr lang="en-US">
                <a:latin typeface="Graphik-Semibold"/>
              </a:rPr>
              <a:t>Cleora app with </a:t>
            </a:r>
            <a:r>
              <a:rPr lang="en-US" err="1">
                <a:latin typeface="Graphik-Semibold"/>
              </a:rPr>
              <a:t>api</a:t>
            </a:r>
            <a:r>
              <a:rPr lang="en-US">
                <a:latin typeface="Graphik-Semibold"/>
              </a:rPr>
              <a:t> token</a:t>
            </a:r>
            <a:endParaRPr lang="en-US"/>
          </a:p>
        </p:txBody>
      </p:sp>
      <p:sp>
        <p:nvSpPr>
          <p:cNvPr id="4" name="TextBox 10">
            <a:extLst>
              <a:ext uri="{FF2B5EF4-FFF2-40B4-BE49-F238E27FC236}">
                <a16:creationId xmlns:a16="http://schemas.microsoft.com/office/drawing/2014/main" id="{F6CCF3CE-6ECE-B3A3-8B7E-7721EB66C41D}"/>
              </a:ext>
            </a:extLst>
          </p:cNvPr>
          <p:cNvSpPr txBox="1"/>
          <p:nvPr/>
        </p:nvSpPr>
        <p:spPr>
          <a:xfrm>
            <a:off x="620984" y="1231749"/>
            <a:ext cx="1085446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 the top right corner of the webpage you can find </a:t>
            </a:r>
            <a:r>
              <a:rPr lang="en-US" b="1"/>
              <a:t>Cleora PRO </a:t>
            </a:r>
            <a:r>
              <a:rPr lang="en-US"/>
              <a:t>button.</a:t>
            </a:r>
            <a:endParaRPr lang="en-US" b="1"/>
          </a:p>
        </p:txBody>
      </p:sp>
      <p:pic>
        <p:nvPicPr>
          <p:cNvPr id="5" name="Picture 4" descr="A screenshot of a computer&#10;&#10;Description automatically generated">
            <a:extLst>
              <a:ext uri="{FF2B5EF4-FFF2-40B4-BE49-F238E27FC236}">
                <a16:creationId xmlns:a16="http://schemas.microsoft.com/office/drawing/2014/main" id="{ABA0CB9B-D1A7-4464-F791-313CCE896F23}"/>
              </a:ext>
            </a:extLst>
          </p:cNvPr>
          <p:cNvPicPr>
            <a:picLocks noChangeAspect="1"/>
          </p:cNvPicPr>
          <p:nvPr/>
        </p:nvPicPr>
        <p:blipFill>
          <a:blip r:embed="rId2"/>
          <a:stretch>
            <a:fillRect/>
          </a:stretch>
        </p:blipFill>
        <p:spPr>
          <a:xfrm>
            <a:off x="2385934" y="1999209"/>
            <a:ext cx="6096000" cy="2984500"/>
          </a:xfrm>
          <a:prstGeom prst="rect">
            <a:avLst/>
          </a:prstGeom>
        </p:spPr>
      </p:pic>
      <p:cxnSp>
        <p:nvCxnSpPr>
          <p:cNvPr id="7" name="Straight Arrow Connector 6">
            <a:extLst>
              <a:ext uri="{FF2B5EF4-FFF2-40B4-BE49-F238E27FC236}">
                <a16:creationId xmlns:a16="http://schemas.microsoft.com/office/drawing/2014/main" id="{933692B1-CF07-6248-BF74-F94A7D427263}"/>
              </a:ext>
            </a:extLst>
          </p:cNvPr>
          <p:cNvCxnSpPr>
            <a:cxnSpLocks/>
          </p:cNvCxnSpPr>
          <p:nvPr/>
        </p:nvCxnSpPr>
        <p:spPr>
          <a:xfrm flipH="1" flipV="1">
            <a:off x="6328986" y="2519372"/>
            <a:ext cx="28892" cy="291433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569B54C-7AA9-F0F0-3DD7-886537A2A416}"/>
              </a:ext>
            </a:extLst>
          </p:cNvPr>
          <p:cNvSpPr txBox="1"/>
          <p:nvPr/>
        </p:nvSpPr>
        <p:spPr>
          <a:xfrm>
            <a:off x="736370" y="5704301"/>
            <a:ext cx="6842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Click on it. You will be redirected to login page.</a:t>
            </a:r>
          </a:p>
        </p:txBody>
      </p:sp>
    </p:spTree>
    <p:extLst>
      <p:ext uri="{BB962C8B-B14F-4D97-AF65-F5344CB8AC3E}">
        <p14:creationId xmlns:p14="http://schemas.microsoft.com/office/powerpoint/2010/main" val="1171586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851FAE-55EE-3434-C9AB-6B47926DEF5D}"/>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439D3349-E71F-E849-ABE7-4346EAAF7039}"/>
              </a:ext>
            </a:extLst>
          </p:cNvPr>
          <p:cNvSpPr>
            <a:spLocks noGrp="1"/>
          </p:cNvSpPr>
          <p:nvPr>
            <p:ph type="body" sz="quarter" idx="13"/>
          </p:nvPr>
        </p:nvSpPr>
        <p:spPr/>
        <p:txBody>
          <a:bodyPr vert="horz" wrap="square" lIns="0" tIns="0" rIns="0" bIns="72000" rtlCol="0" anchor="t">
            <a:spAutoFit/>
          </a:bodyPr>
          <a:lstStyle/>
          <a:p>
            <a:r>
              <a:rPr lang="en-US">
                <a:latin typeface="Graphik-Semibold"/>
              </a:rPr>
              <a:t>Cleora app with </a:t>
            </a:r>
            <a:r>
              <a:rPr lang="en-US" err="1">
                <a:latin typeface="Graphik-Semibold"/>
              </a:rPr>
              <a:t>api</a:t>
            </a:r>
            <a:r>
              <a:rPr lang="en-US">
                <a:latin typeface="Graphik-Semibold"/>
              </a:rPr>
              <a:t> token</a:t>
            </a:r>
            <a:endParaRPr lang="en-US"/>
          </a:p>
        </p:txBody>
      </p:sp>
      <p:sp>
        <p:nvSpPr>
          <p:cNvPr id="4" name="TextBox 3">
            <a:extLst>
              <a:ext uri="{FF2B5EF4-FFF2-40B4-BE49-F238E27FC236}">
                <a16:creationId xmlns:a16="http://schemas.microsoft.com/office/drawing/2014/main" id="{D0620F92-8E4F-B8FE-A0B6-E144612BF0DF}"/>
              </a:ext>
            </a:extLst>
          </p:cNvPr>
          <p:cNvSpPr txBox="1"/>
          <p:nvPr/>
        </p:nvSpPr>
        <p:spPr>
          <a:xfrm>
            <a:off x="554132" y="1189754"/>
            <a:ext cx="1057740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 the login page please read terms and conditions. After accepting you will be able to login using one of the following</a:t>
            </a:r>
          </a:p>
          <a:p>
            <a:pPr marL="342900" indent="-342900">
              <a:buAutoNum type="arabicPeriod"/>
            </a:pPr>
            <a:r>
              <a:rPr lang="en-US"/>
              <a:t>Google account</a:t>
            </a:r>
          </a:p>
          <a:p>
            <a:pPr marL="342900" indent="-342900">
              <a:buAutoNum type="arabicPeriod"/>
            </a:pPr>
            <a:r>
              <a:rPr lang="en-US"/>
              <a:t>Microsoft account</a:t>
            </a:r>
          </a:p>
          <a:p>
            <a:pPr marL="342900" indent="-342900">
              <a:buAutoNum type="arabicPeriod"/>
            </a:pPr>
            <a:r>
              <a:rPr lang="en-US" err="1"/>
              <a:t>Github</a:t>
            </a:r>
            <a:r>
              <a:rPr lang="en-US"/>
              <a:t> account</a:t>
            </a:r>
          </a:p>
        </p:txBody>
      </p:sp>
      <p:pic>
        <p:nvPicPr>
          <p:cNvPr id="5" name="Picture 4" descr="A screenshot of a computer&#10;&#10;Description automatically generated">
            <a:extLst>
              <a:ext uri="{FF2B5EF4-FFF2-40B4-BE49-F238E27FC236}">
                <a16:creationId xmlns:a16="http://schemas.microsoft.com/office/drawing/2014/main" id="{E7054BDB-CC9C-DE7F-2E68-EBE43FBAFFFD}"/>
              </a:ext>
            </a:extLst>
          </p:cNvPr>
          <p:cNvPicPr>
            <a:picLocks noChangeAspect="1"/>
          </p:cNvPicPr>
          <p:nvPr/>
        </p:nvPicPr>
        <p:blipFill>
          <a:blip r:embed="rId2"/>
          <a:stretch>
            <a:fillRect/>
          </a:stretch>
        </p:blipFill>
        <p:spPr>
          <a:xfrm>
            <a:off x="3856764" y="2171075"/>
            <a:ext cx="3379193" cy="4114800"/>
          </a:xfrm>
          <a:prstGeom prst="rect">
            <a:avLst/>
          </a:prstGeom>
        </p:spPr>
      </p:pic>
    </p:spTree>
    <p:extLst>
      <p:ext uri="{BB962C8B-B14F-4D97-AF65-F5344CB8AC3E}">
        <p14:creationId xmlns:p14="http://schemas.microsoft.com/office/powerpoint/2010/main" val="2418928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40F126-3996-C2C9-1014-8F3C476612BF}"/>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5FFF7631-F175-C0E5-C2CB-797392A8050B}"/>
              </a:ext>
            </a:extLst>
          </p:cNvPr>
          <p:cNvSpPr>
            <a:spLocks noGrp="1"/>
          </p:cNvSpPr>
          <p:nvPr>
            <p:ph type="body" sz="quarter" idx="13"/>
          </p:nvPr>
        </p:nvSpPr>
        <p:spPr/>
        <p:txBody>
          <a:bodyPr vert="horz" wrap="square" lIns="0" tIns="0" rIns="0" bIns="72000" rtlCol="0" anchor="t">
            <a:spAutoFit/>
          </a:bodyPr>
          <a:lstStyle/>
          <a:p>
            <a:r>
              <a:rPr lang="en-US">
                <a:latin typeface="Graphik-Semibold"/>
              </a:rPr>
              <a:t>Cleora with </a:t>
            </a:r>
            <a:r>
              <a:rPr lang="en-US" err="1">
                <a:latin typeface="Graphik-Semibold"/>
              </a:rPr>
              <a:t>api</a:t>
            </a:r>
            <a:r>
              <a:rPr lang="en-US">
                <a:latin typeface="Graphik-Semibold"/>
              </a:rPr>
              <a:t> token</a:t>
            </a:r>
            <a:endParaRPr lang="en-US"/>
          </a:p>
        </p:txBody>
      </p:sp>
      <p:sp>
        <p:nvSpPr>
          <p:cNvPr id="4" name="TextBox 3">
            <a:extLst>
              <a:ext uri="{FF2B5EF4-FFF2-40B4-BE49-F238E27FC236}">
                <a16:creationId xmlns:a16="http://schemas.microsoft.com/office/drawing/2014/main" id="{D0C8AAE5-D75A-431F-EE95-8F071F2C3A94}"/>
              </a:ext>
            </a:extLst>
          </p:cNvPr>
          <p:cNvSpPr txBox="1"/>
          <p:nvPr/>
        </p:nvSpPr>
        <p:spPr>
          <a:xfrm>
            <a:off x="554132" y="1401628"/>
            <a:ext cx="10887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After successfully login you will see the following user panel.</a:t>
            </a:r>
          </a:p>
        </p:txBody>
      </p:sp>
      <p:pic>
        <p:nvPicPr>
          <p:cNvPr id="5" name="Picture 4" descr="A screenshot of a computer&#10;&#10;Description automatically generated">
            <a:extLst>
              <a:ext uri="{FF2B5EF4-FFF2-40B4-BE49-F238E27FC236}">
                <a16:creationId xmlns:a16="http://schemas.microsoft.com/office/drawing/2014/main" id="{F3D5CC58-8F08-5668-2558-CE1FEA1AC344}"/>
              </a:ext>
            </a:extLst>
          </p:cNvPr>
          <p:cNvPicPr>
            <a:picLocks noChangeAspect="1"/>
          </p:cNvPicPr>
          <p:nvPr/>
        </p:nvPicPr>
        <p:blipFill>
          <a:blip r:embed="rId2"/>
          <a:stretch>
            <a:fillRect/>
          </a:stretch>
        </p:blipFill>
        <p:spPr>
          <a:xfrm>
            <a:off x="1049311" y="1938442"/>
            <a:ext cx="6096000" cy="3180984"/>
          </a:xfrm>
          <a:prstGeom prst="rect">
            <a:avLst/>
          </a:prstGeom>
        </p:spPr>
      </p:pic>
      <p:sp>
        <p:nvSpPr>
          <p:cNvPr id="6" name="TextBox 5">
            <a:extLst>
              <a:ext uri="{FF2B5EF4-FFF2-40B4-BE49-F238E27FC236}">
                <a16:creationId xmlns:a16="http://schemas.microsoft.com/office/drawing/2014/main" id="{0F0B4CDD-A3B2-C9C3-0F07-E015E20237DA}"/>
              </a:ext>
            </a:extLst>
          </p:cNvPr>
          <p:cNvSpPr txBox="1"/>
          <p:nvPr/>
        </p:nvSpPr>
        <p:spPr>
          <a:xfrm>
            <a:off x="782304" y="5639109"/>
            <a:ext cx="102351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Now you have access to </a:t>
            </a:r>
            <a:r>
              <a:rPr lang="en-US" err="1"/>
              <a:t>cleora</a:t>
            </a:r>
            <a:r>
              <a:rPr lang="en-US"/>
              <a:t>. You can upload your data and run </a:t>
            </a:r>
            <a:r>
              <a:rPr lang="en-US" err="1"/>
              <a:t>cleora</a:t>
            </a:r>
            <a:r>
              <a:rPr lang="en-US"/>
              <a:t> in order to produce embeddings. This instruction, however, will explain how to get </a:t>
            </a:r>
            <a:r>
              <a:rPr lang="en-US" err="1"/>
              <a:t>api</a:t>
            </a:r>
            <a:r>
              <a:rPr lang="en-US"/>
              <a:t> token, which can be used from your custom python code or from command line interface.</a:t>
            </a:r>
          </a:p>
        </p:txBody>
      </p:sp>
    </p:spTree>
    <p:extLst>
      <p:ext uri="{BB962C8B-B14F-4D97-AF65-F5344CB8AC3E}">
        <p14:creationId xmlns:p14="http://schemas.microsoft.com/office/powerpoint/2010/main" val="3057221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C12E92-01F6-E85C-6890-9CDCC6118177}"/>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9D10C243-85B1-C57E-AB23-50BF413E6A91}"/>
              </a:ext>
            </a:extLst>
          </p:cNvPr>
          <p:cNvSpPr>
            <a:spLocks noGrp="1"/>
          </p:cNvSpPr>
          <p:nvPr>
            <p:ph type="body" sz="quarter" idx="13"/>
          </p:nvPr>
        </p:nvSpPr>
        <p:spPr/>
        <p:txBody>
          <a:bodyPr vert="horz" wrap="square" lIns="0" tIns="0" rIns="0" bIns="72000" rtlCol="0" anchor="t">
            <a:spAutoFit/>
          </a:bodyPr>
          <a:lstStyle/>
          <a:p>
            <a:r>
              <a:rPr lang="en-US">
                <a:latin typeface="Graphik-Semibold"/>
              </a:rPr>
              <a:t>Cleora with </a:t>
            </a:r>
            <a:r>
              <a:rPr lang="en-US" err="1">
                <a:latin typeface="Graphik-Semibold"/>
              </a:rPr>
              <a:t>api</a:t>
            </a:r>
            <a:r>
              <a:rPr lang="en-US">
                <a:latin typeface="Graphik-Semibold"/>
              </a:rPr>
              <a:t> token</a:t>
            </a:r>
            <a:endParaRPr lang="en-US"/>
          </a:p>
        </p:txBody>
      </p:sp>
      <p:sp>
        <p:nvSpPr>
          <p:cNvPr id="4" name="TextBox 3">
            <a:extLst>
              <a:ext uri="{FF2B5EF4-FFF2-40B4-BE49-F238E27FC236}">
                <a16:creationId xmlns:a16="http://schemas.microsoft.com/office/drawing/2014/main" id="{D5F3E2AA-C3E5-C14A-D87A-6F52116F6C4A}"/>
              </a:ext>
            </a:extLst>
          </p:cNvPr>
          <p:cNvSpPr txBox="1"/>
          <p:nvPr/>
        </p:nvSpPr>
        <p:spPr>
          <a:xfrm>
            <a:off x="586728" y="1091966"/>
            <a:ext cx="11229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 get </a:t>
            </a:r>
            <a:r>
              <a:rPr lang="en-US" err="1"/>
              <a:t>api</a:t>
            </a:r>
            <a:r>
              <a:rPr lang="en-US"/>
              <a:t> token you need to click on your user button in the left bottom corner.</a:t>
            </a:r>
          </a:p>
        </p:txBody>
      </p:sp>
      <p:pic>
        <p:nvPicPr>
          <p:cNvPr id="5" name="Picture 4" descr="A screenshot of a computer&#10;&#10;Description automatically generated">
            <a:extLst>
              <a:ext uri="{FF2B5EF4-FFF2-40B4-BE49-F238E27FC236}">
                <a16:creationId xmlns:a16="http://schemas.microsoft.com/office/drawing/2014/main" id="{B90DA7ED-D272-5187-570F-1117102C784C}"/>
              </a:ext>
            </a:extLst>
          </p:cNvPr>
          <p:cNvPicPr>
            <a:picLocks noChangeAspect="1"/>
          </p:cNvPicPr>
          <p:nvPr/>
        </p:nvPicPr>
        <p:blipFill>
          <a:blip r:embed="rId2"/>
          <a:stretch>
            <a:fillRect/>
          </a:stretch>
        </p:blipFill>
        <p:spPr>
          <a:xfrm>
            <a:off x="1314000" y="1658911"/>
            <a:ext cx="4192524" cy="4114800"/>
          </a:xfrm>
          <a:prstGeom prst="rect">
            <a:avLst/>
          </a:prstGeom>
        </p:spPr>
      </p:pic>
      <p:cxnSp>
        <p:nvCxnSpPr>
          <p:cNvPr id="7" name="Straight Arrow Connector 6">
            <a:extLst>
              <a:ext uri="{FF2B5EF4-FFF2-40B4-BE49-F238E27FC236}">
                <a16:creationId xmlns:a16="http://schemas.microsoft.com/office/drawing/2014/main" id="{D6F7815B-6E51-29D7-AF3A-FF36C7CBE682}"/>
              </a:ext>
            </a:extLst>
          </p:cNvPr>
          <p:cNvCxnSpPr>
            <a:cxnSpLocks/>
          </p:cNvCxnSpPr>
          <p:nvPr/>
        </p:nvCxnSpPr>
        <p:spPr>
          <a:xfrm flipV="1">
            <a:off x="1136305" y="5404977"/>
            <a:ext cx="1120353" cy="374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A5BB4FC-559F-5501-1EA5-53286BAEAC4E}"/>
              </a:ext>
            </a:extLst>
          </p:cNvPr>
          <p:cNvSpPr txBox="1"/>
          <p:nvPr/>
        </p:nvSpPr>
        <p:spPr>
          <a:xfrm>
            <a:off x="6437711" y="2265422"/>
            <a:ext cx="448195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After it clicking small box with user information will open. Right to the </a:t>
            </a:r>
            <a:r>
              <a:rPr lang="en-US" i="1"/>
              <a:t>Token </a:t>
            </a:r>
            <a:r>
              <a:rPr lang="en-US"/>
              <a:t>field you will find widget </a:t>
            </a:r>
            <a:r>
              <a:rPr lang="en-US" b="1"/>
              <a:t>Copy to clipboard</a:t>
            </a:r>
            <a:r>
              <a:rPr lang="en-US"/>
              <a:t>.</a:t>
            </a:r>
          </a:p>
          <a:p>
            <a:r>
              <a:rPr lang="en-US"/>
              <a:t>After clicking it your token will be copied to clipboard.</a:t>
            </a:r>
          </a:p>
          <a:p>
            <a:endParaRPr lang="en-US"/>
          </a:p>
          <a:p>
            <a:r>
              <a:rPr lang="en-US"/>
              <a:t>Further details are provided in </a:t>
            </a:r>
            <a:r>
              <a:rPr lang="en-US" i="1" err="1"/>
              <a:t>cleora_and_emde.ipynb</a:t>
            </a:r>
            <a:r>
              <a:rPr lang="en-US" i="1"/>
              <a:t>. </a:t>
            </a:r>
            <a:r>
              <a:rPr lang="en-US"/>
              <a:t>Roughly speaking you need to install python package </a:t>
            </a:r>
            <a:r>
              <a:rPr lang="en-US" err="1"/>
              <a:t>cleora_saas_api</a:t>
            </a:r>
            <a:r>
              <a:rPr lang="en-US"/>
              <a:t> with pip. Then  you can use your token to access </a:t>
            </a:r>
            <a:r>
              <a:rPr lang="en-US" err="1"/>
              <a:t>cleora</a:t>
            </a:r>
            <a:r>
              <a:rPr lang="en-US"/>
              <a:t> app from your python code.</a:t>
            </a:r>
            <a:endParaRPr lang="en-US" i="1"/>
          </a:p>
        </p:txBody>
      </p:sp>
    </p:spTree>
    <p:extLst>
      <p:ext uri="{BB962C8B-B14F-4D97-AF65-F5344CB8AC3E}">
        <p14:creationId xmlns:p14="http://schemas.microsoft.com/office/powerpoint/2010/main" val="2156681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a:xfrm>
            <a:off x="360000" y="576000"/>
            <a:ext cx="11472000" cy="442035"/>
          </a:xfrm>
        </p:spPr>
        <p:txBody>
          <a:bodyPr vert="horz" wrap="square" lIns="0" tIns="0" rIns="0" bIns="72000" rtlCol="0" anchor="t">
            <a:spAutoFit/>
          </a:bodyPr>
          <a:lstStyle/>
          <a:p>
            <a:r>
              <a:rPr lang="en-US">
                <a:latin typeface="Graphik-Semibold"/>
              </a:rPr>
              <a:t> Straightforward approach to estimation of high dimensional data</a:t>
            </a:r>
            <a:endParaRPr lang="en-US"/>
          </a:p>
        </p:txBody>
      </p:sp>
      <p:pic>
        <p:nvPicPr>
          <p:cNvPr id="14" name="Picture 13">
            <a:extLst>
              <a:ext uri="{FF2B5EF4-FFF2-40B4-BE49-F238E27FC236}">
                <a16:creationId xmlns:a16="http://schemas.microsoft.com/office/drawing/2014/main" id="{1F1D9170-BA63-C0E5-2D7E-D907D84FB458}"/>
              </a:ext>
            </a:extLst>
          </p:cNvPr>
          <p:cNvPicPr>
            <a:picLocks noChangeAspect="1"/>
          </p:cNvPicPr>
          <p:nvPr/>
        </p:nvPicPr>
        <p:blipFill>
          <a:blip r:embed="rId2"/>
          <a:stretch>
            <a:fillRect/>
          </a:stretch>
        </p:blipFill>
        <p:spPr>
          <a:xfrm>
            <a:off x="674557" y="2949279"/>
            <a:ext cx="10280754" cy="3332885"/>
          </a:xfrm>
          <a:prstGeom prst="rect">
            <a:avLst/>
          </a:prstGeom>
        </p:spPr>
      </p:pic>
      <p:sp>
        <p:nvSpPr>
          <p:cNvPr id="15" name="TextBox 14">
            <a:extLst>
              <a:ext uri="{FF2B5EF4-FFF2-40B4-BE49-F238E27FC236}">
                <a16:creationId xmlns:a16="http://schemas.microsoft.com/office/drawing/2014/main" id="{0982B8D4-2C5A-D27E-B091-1029B89729A6}"/>
              </a:ext>
            </a:extLst>
          </p:cNvPr>
          <p:cNvSpPr txBox="1"/>
          <p:nvPr/>
        </p:nvSpPr>
        <p:spPr>
          <a:xfrm>
            <a:off x="677105" y="1453556"/>
            <a:ext cx="98797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Suppose that we want to approximate some data on a plane. A straightforward approach would be to use regular square grid. This method, however, is highly inefficient, since regular square grid cannot differentiate between regions with high and low density of data.</a:t>
            </a:r>
          </a:p>
        </p:txBody>
      </p:sp>
    </p:spTree>
    <p:extLst>
      <p:ext uri="{BB962C8B-B14F-4D97-AF65-F5344CB8AC3E}">
        <p14:creationId xmlns:p14="http://schemas.microsoft.com/office/powerpoint/2010/main" val="4223401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B379A0-748C-B3F4-E0C5-6C1755DCA3A1}"/>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EB19EDE0-305E-F771-4CB7-FFB929844C54}"/>
              </a:ext>
            </a:extLst>
          </p:cNvPr>
          <p:cNvSpPr>
            <a:spLocks noGrp="1"/>
          </p:cNvSpPr>
          <p:nvPr>
            <p:ph type="body" sz="quarter" idx="13"/>
          </p:nvPr>
        </p:nvSpPr>
        <p:spPr/>
        <p:txBody>
          <a:bodyPr vert="horz" wrap="square" lIns="0" tIns="0" rIns="0" bIns="72000" rtlCol="0" anchor="t">
            <a:spAutoFit/>
          </a:bodyPr>
          <a:lstStyle/>
          <a:p>
            <a:r>
              <a:rPr lang="en-US">
                <a:latin typeface="Graphik-Semibold"/>
              </a:rPr>
              <a:t>Improvement of the straightforward method</a:t>
            </a:r>
            <a:endParaRPr lang="en-US"/>
          </a:p>
        </p:txBody>
      </p:sp>
      <p:pic>
        <p:nvPicPr>
          <p:cNvPr id="4" name="Picture 3" descr="A close-up of a grid&#10;&#10;Description automatically generated">
            <a:extLst>
              <a:ext uri="{FF2B5EF4-FFF2-40B4-BE49-F238E27FC236}">
                <a16:creationId xmlns:a16="http://schemas.microsoft.com/office/drawing/2014/main" id="{3B8F3D78-3A03-8E47-46EA-ACC7A0776454}"/>
              </a:ext>
            </a:extLst>
          </p:cNvPr>
          <p:cNvPicPr>
            <a:picLocks noChangeAspect="1"/>
          </p:cNvPicPr>
          <p:nvPr/>
        </p:nvPicPr>
        <p:blipFill>
          <a:blip r:embed="rId2"/>
          <a:stretch>
            <a:fillRect/>
          </a:stretch>
        </p:blipFill>
        <p:spPr>
          <a:xfrm>
            <a:off x="1449050" y="1805860"/>
            <a:ext cx="9768589" cy="2646675"/>
          </a:xfrm>
          <a:prstGeom prst="rect">
            <a:avLst/>
          </a:prstGeom>
        </p:spPr>
      </p:pic>
      <p:sp>
        <p:nvSpPr>
          <p:cNvPr id="6" name="TextBox 5">
            <a:extLst>
              <a:ext uri="{FF2B5EF4-FFF2-40B4-BE49-F238E27FC236}">
                <a16:creationId xmlns:a16="http://schemas.microsoft.com/office/drawing/2014/main" id="{AC6D9324-650F-6050-E95F-40C263710BFA}"/>
              </a:ext>
            </a:extLst>
          </p:cNvPr>
          <p:cNvSpPr txBox="1"/>
          <p:nvPr/>
        </p:nvSpPr>
        <p:spPr>
          <a:xfrm>
            <a:off x="598373" y="1269198"/>
            <a:ext cx="111127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initial idea with regular square grid can be improved by rotating the grid so that it is better aligned with data.</a:t>
            </a:r>
          </a:p>
        </p:txBody>
      </p:sp>
      <p:sp>
        <p:nvSpPr>
          <p:cNvPr id="7" name="TextBox 6">
            <a:extLst>
              <a:ext uri="{FF2B5EF4-FFF2-40B4-BE49-F238E27FC236}">
                <a16:creationId xmlns:a16="http://schemas.microsoft.com/office/drawing/2014/main" id="{8F05A195-F94D-546F-955F-0037DB465660}"/>
              </a:ext>
            </a:extLst>
          </p:cNvPr>
          <p:cNvSpPr txBox="1"/>
          <p:nvPr/>
        </p:nvSpPr>
        <p:spPr>
          <a:xfrm>
            <a:off x="597786" y="4737067"/>
            <a:ext cx="112501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But with some more effort we can come up with even better idea – instead of using regular grid (rotated or not) we can use irregular grid which fits data very well.</a:t>
            </a:r>
          </a:p>
        </p:txBody>
      </p:sp>
    </p:spTree>
    <p:extLst>
      <p:ext uri="{BB962C8B-B14F-4D97-AF65-F5344CB8AC3E}">
        <p14:creationId xmlns:p14="http://schemas.microsoft.com/office/powerpoint/2010/main" val="379064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p:txBody>
          <a:bodyPr vert="horz" wrap="square" lIns="0" tIns="0" rIns="0" bIns="72000" rtlCol="0" anchor="t">
            <a:spAutoFit/>
          </a:bodyPr>
          <a:lstStyle/>
          <a:p>
            <a:r>
              <a:rPr lang="en-US">
                <a:latin typeface="Graphik-Semibold"/>
              </a:rPr>
              <a:t>Behavioral Modeling</a:t>
            </a:r>
            <a:endParaRPr lang="en-US"/>
          </a:p>
        </p:txBody>
      </p:sp>
      <p:sp>
        <p:nvSpPr>
          <p:cNvPr id="4" name="TextBox 3">
            <a:extLst>
              <a:ext uri="{FF2B5EF4-FFF2-40B4-BE49-F238E27FC236}">
                <a16:creationId xmlns:a16="http://schemas.microsoft.com/office/drawing/2014/main" id="{362F9F83-BE4A-6684-DD96-0FB0CD0A8FC0}"/>
              </a:ext>
            </a:extLst>
          </p:cNvPr>
          <p:cNvSpPr txBox="1"/>
          <p:nvPr/>
        </p:nvSpPr>
        <p:spPr>
          <a:xfrm>
            <a:off x="359536" y="1256270"/>
            <a:ext cx="10199542" cy="967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000">
                <a:latin typeface="Graphik Regular"/>
              </a:rPr>
              <a:t>Predicting future behaviors based on past interactions</a:t>
            </a:r>
            <a:endParaRPr lang="en-US"/>
          </a:p>
          <a:p>
            <a:pPr marL="285750" indent="-285750">
              <a:lnSpc>
                <a:spcPct val="150000"/>
              </a:lnSpc>
              <a:buFont typeface="Arial"/>
              <a:buChar char="•"/>
            </a:pPr>
            <a:r>
              <a:rPr lang="en-US" sz="2000" b="1">
                <a:latin typeface="Graphik Regular"/>
              </a:rPr>
              <a:t>Event data</a:t>
            </a:r>
            <a:r>
              <a:rPr lang="en-US" sz="2000" b="1">
                <a:latin typeface="Graphik Regular"/>
                <a:cs typeface="Segoe UI"/>
              </a:rPr>
              <a:t> </a:t>
            </a:r>
            <a:r>
              <a:rPr lang="en-US" sz="2000">
                <a:latin typeface="Graphik Regular"/>
                <a:cs typeface="Segoe UI"/>
              </a:rPr>
              <a:t>— data storing information about user interaction with a service</a:t>
            </a:r>
          </a:p>
        </p:txBody>
      </p:sp>
      <p:pic>
        <p:nvPicPr>
          <p:cNvPr id="6" name="Picture 4" descr="Table&#10;&#10;Description automatically generated">
            <a:extLst>
              <a:ext uri="{FF2B5EF4-FFF2-40B4-BE49-F238E27FC236}">
                <a16:creationId xmlns:a16="http://schemas.microsoft.com/office/drawing/2014/main" id="{66A3E4D0-641D-11B8-AE97-A7E6727D8ECD}"/>
              </a:ext>
            </a:extLst>
          </p:cNvPr>
          <p:cNvPicPr>
            <a:picLocks noChangeAspect="1"/>
          </p:cNvPicPr>
          <p:nvPr/>
        </p:nvPicPr>
        <p:blipFill>
          <a:blip r:embed="rId2"/>
          <a:stretch>
            <a:fillRect/>
          </a:stretch>
        </p:blipFill>
        <p:spPr>
          <a:xfrm>
            <a:off x="789369" y="2442094"/>
            <a:ext cx="7809069" cy="4020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71265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6D18AB-BC15-A781-5896-E8CA011D0BA3}"/>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107CBD79-E6AE-9606-8730-283CF26AD753}"/>
              </a:ext>
            </a:extLst>
          </p:cNvPr>
          <p:cNvSpPr>
            <a:spLocks noGrp="1"/>
          </p:cNvSpPr>
          <p:nvPr>
            <p:ph type="body" sz="quarter" idx="13"/>
          </p:nvPr>
        </p:nvSpPr>
        <p:spPr/>
        <p:txBody>
          <a:bodyPr vert="horz" wrap="square" lIns="0" tIns="0" rIns="0" bIns="72000" rtlCol="0" anchor="t">
            <a:spAutoFit/>
          </a:bodyPr>
          <a:lstStyle/>
          <a:p>
            <a:r>
              <a:rPr lang="en-US">
                <a:latin typeface="Graphik-Semibold"/>
              </a:rPr>
              <a:t>Emde: hyperplane arrangements</a:t>
            </a:r>
            <a:endParaRPr lang="en-US" err="1"/>
          </a:p>
        </p:txBody>
      </p:sp>
      <p:sp>
        <p:nvSpPr>
          <p:cNvPr id="5" name="TextBox 4">
            <a:extLst>
              <a:ext uri="{FF2B5EF4-FFF2-40B4-BE49-F238E27FC236}">
                <a16:creationId xmlns:a16="http://schemas.microsoft.com/office/drawing/2014/main" id="{270B52C1-400E-B8AA-E7BA-0818547D9C7D}"/>
              </a:ext>
            </a:extLst>
          </p:cNvPr>
          <p:cNvSpPr txBox="1"/>
          <p:nvPr/>
        </p:nvSpPr>
        <p:spPr>
          <a:xfrm>
            <a:off x="584195" y="1204593"/>
            <a:ext cx="93013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First we arrange lines (or hyperplanes in high dimensional case) so that areas (or volumes in high dimensional case) of regions bounded by these lines are inversely proportional to the density of datapoints inside each of them. </a:t>
            </a:r>
          </a:p>
        </p:txBody>
      </p:sp>
      <p:pic>
        <p:nvPicPr>
          <p:cNvPr id="6" name="Picture 5" descr="A rainbow colored background with black lines&#10;&#10;Description automatically generated">
            <a:extLst>
              <a:ext uri="{FF2B5EF4-FFF2-40B4-BE49-F238E27FC236}">
                <a16:creationId xmlns:a16="http://schemas.microsoft.com/office/drawing/2014/main" id="{BA1D8B0E-2FAC-A2EA-5F4C-43D8A1466D09}"/>
              </a:ext>
            </a:extLst>
          </p:cNvPr>
          <p:cNvPicPr>
            <a:picLocks noChangeAspect="1"/>
          </p:cNvPicPr>
          <p:nvPr/>
        </p:nvPicPr>
        <p:blipFill>
          <a:blip r:embed="rId2"/>
          <a:stretch>
            <a:fillRect/>
          </a:stretch>
        </p:blipFill>
        <p:spPr>
          <a:xfrm>
            <a:off x="1225523" y="2369070"/>
            <a:ext cx="8704132" cy="4268449"/>
          </a:xfrm>
          <a:prstGeom prst="rect">
            <a:avLst/>
          </a:prstGeom>
        </p:spPr>
      </p:pic>
    </p:spTree>
    <p:extLst>
      <p:ext uri="{BB962C8B-B14F-4D97-AF65-F5344CB8AC3E}">
        <p14:creationId xmlns:p14="http://schemas.microsoft.com/office/powerpoint/2010/main" val="4017976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A2BDBE-53A0-72F9-89AF-2EFA207063C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FE73F91-6C25-8FF1-887E-C9FFD35847E4}"/>
              </a:ext>
            </a:extLst>
          </p:cNvPr>
          <p:cNvSpPr>
            <a:spLocks noGrp="1"/>
          </p:cNvSpPr>
          <p:nvPr>
            <p:ph type="body" sz="quarter" idx="13"/>
          </p:nvPr>
        </p:nvSpPr>
        <p:spPr/>
        <p:txBody>
          <a:bodyPr vert="horz" wrap="square" lIns="0" tIns="0" rIns="0" bIns="72000" rtlCol="0" anchor="t">
            <a:spAutoFit/>
          </a:bodyPr>
          <a:lstStyle/>
          <a:p>
            <a:r>
              <a:rPr lang="en-US">
                <a:latin typeface="Graphik-Semibold"/>
              </a:rPr>
              <a:t>Emde: Depth and binary codes</a:t>
            </a:r>
            <a:endParaRPr lang="en-US"/>
          </a:p>
        </p:txBody>
      </p:sp>
      <p:pic>
        <p:nvPicPr>
          <p:cNvPr id="4" name="Picture 3" descr="A drawing of a cross and a square&#10;&#10;Description automatically generated">
            <a:extLst>
              <a:ext uri="{FF2B5EF4-FFF2-40B4-BE49-F238E27FC236}">
                <a16:creationId xmlns:a16="http://schemas.microsoft.com/office/drawing/2014/main" id="{CD8DFC7F-C629-37D3-F0E9-79A1F1306CA3}"/>
              </a:ext>
            </a:extLst>
          </p:cNvPr>
          <p:cNvPicPr>
            <a:picLocks noChangeAspect="1"/>
          </p:cNvPicPr>
          <p:nvPr/>
        </p:nvPicPr>
        <p:blipFill>
          <a:blip r:embed="rId2"/>
          <a:stretch>
            <a:fillRect/>
          </a:stretch>
        </p:blipFill>
        <p:spPr>
          <a:xfrm>
            <a:off x="1549608" y="2663097"/>
            <a:ext cx="8355767" cy="3730365"/>
          </a:xfrm>
          <a:prstGeom prst="rect">
            <a:avLst/>
          </a:prstGeom>
        </p:spPr>
      </p:pic>
      <p:sp>
        <p:nvSpPr>
          <p:cNvPr id="6" name="TextBox 5">
            <a:extLst>
              <a:ext uri="{FF2B5EF4-FFF2-40B4-BE49-F238E27FC236}">
                <a16:creationId xmlns:a16="http://schemas.microsoft.com/office/drawing/2014/main" id="{9DC56EBA-3B5E-2B4E-521D-49CA91A297A7}"/>
              </a:ext>
            </a:extLst>
          </p:cNvPr>
          <p:cNvSpPr txBox="1"/>
          <p:nvPr/>
        </p:nvSpPr>
        <p:spPr>
          <a:xfrm>
            <a:off x="638581" y="1216598"/>
            <a:ext cx="104506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Moreover, we can construct several independent hyperplane arrangements. We call the number of independent hyperplane arrangements </a:t>
            </a:r>
            <a:r>
              <a:rPr lang="en-US" i="1"/>
              <a:t>depth</a:t>
            </a:r>
            <a:r>
              <a:rPr lang="en-US"/>
              <a:t>. For given datapoint for each hyperplane  arrangement we produce binary code, which describes the location of the datapoint in region obtained by the hyperplane arrangement.</a:t>
            </a:r>
          </a:p>
        </p:txBody>
      </p:sp>
    </p:spTree>
    <p:extLst>
      <p:ext uri="{BB962C8B-B14F-4D97-AF65-F5344CB8AC3E}">
        <p14:creationId xmlns:p14="http://schemas.microsoft.com/office/powerpoint/2010/main" val="221380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2417DB-EB7D-9D60-1667-23266E5A2A50}"/>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372F0EB4-9D2F-FDC8-9157-DB5227ABCFF1}"/>
              </a:ext>
            </a:extLst>
          </p:cNvPr>
          <p:cNvSpPr>
            <a:spLocks noGrp="1"/>
          </p:cNvSpPr>
          <p:nvPr>
            <p:ph type="body" sz="quarter" idx="13"/>
          </p:nvPr>
        </p:nvSpPr>
        <p:spPr/>
        <p:txBody>
          <a:bodyPr vert="horz" wrap="square" lIns="0" tIns="0" rIns="0" bIns="72000" rtlCol="0" anchor="t">
            <a:spAutoFit/>
          </a:bodyPr>
          <a:lstStyle/>
          <a:p>
            <a:r>
              <a:rPr lang="en-US">
                <a:latin typeface="Graphik-Semibold"/>
              </a:rPr>
              <a:t>Emde: Producing final codes</a:t>
            </a:r>
            <a:endParaRPr lang="en-US"/>
          </a:p>
        </p:txBody>
      </p:sp>
      <p:pic>
        <p:nvPicPr>
          <p:cNvPr id="4" name="Picture 3" descr="A grid with numbers and letters&#10;&#10;Description automatically generated">
            <a:extLst>
              <a:ext uri="{FF2B5EF4-FFF2-40B4-BE49-F238E27FC236}">
                <a16:creationId xmlns:a16="http://schemas.microsoft.com/office/drawing/2014/main" id="{BEA9A3B0-55F2-41A4-7E84-8820176DF7A5}"/>
              </a:ext>
            </a:extLst>
          </p:cNvPr>
          <p:cNvPicPr>
            <a:picLocks noChangeAspect="1"/>
          </p:cNvPicPr>
          <p:nvPr/>
        </p:nvPicPr>
        <p:blipFill>
          <a:blip r:embed="rId2"/>
          <a:stretch>
            <a:fillRect/>
          </a:stretch>
        </p:blipFill>
        <p:spPr>
          <a:xfrm>
            <a:off x="936183" y="1446395"/>
            <a:ext cx="3324225" cy="4514850"/>
          </a:xfrm>
          <a:prstGeom prst="rect">
            <a:avLst/>
          </a:prstGeom>
        </p:spPr>
      </p:pic>
      <p:sp>
        <p:nvSpPr>
          <p:cNvPr id="5" name="TextBox 4">
            <a:extLst>
              <a:ext uri="{FF2B5EF4-FFF2-40B4-BE49-F238E27FC236}">
                <a16:creationId xmlns:a16="http://schemas.microsoft.com/office/drawing/2014/main" id="{7180E1FD-A47F-D467-4790-75CC87B68E60}"/>
              </a:ext>
            </a:extLst>
          </p:cNvPr>
          <p:cNvSpPr txBox="1"/>
          <p:nvPr/>
        </p:nvSpPr>
        <p:spPr>
          <a:xfrm>
            <a:off x="5492427" y="1548310"/>
            <a:ext cx="490569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Suppose that </a:t>
            </a:r>
            <a:r>
              <a:rPr lang="en-US" i="1"/>
              <a:t>depth </a:t>
            </a:r>
            <a:r>
              <a:rPr lang="en-US"/>
              <a:t>is 4. Then there are 4 independent hyperplane arrangements. Assume that each hyperplane arrangement consists of 3 lines. Then each datapoint gives rise to 4 different binary codes of length 3. Each binary code expresses an integer (in base 2). Thus each datapoint is encoded with 4 integers. </a:t>
            </a:r>
          </a:p>
          <a:p>
            <a:endParaRPr lang="en-US"/>
          </a:p>
          <a:p>
            <a:r>
              <a:rPr lang="en-US"/>
              <a:t>As we explained </a:t>
            </a:r>
            <a:r>
              <a:rPr lang="en-US" i="1"/>
              <a:t>depth </a:t>
            </a:r>
            <a:r>
              <a:rPr lang="en-US"/>
              <a:t>is the number of hyperplane arrangements. This is one of the parameters for Emde. The other is </a:t>
            </a:r>
            <a:r>
              <a:rPr lang="en-US" i="1"/>
              <a:t>width </a:t>
            </a:r>
            <a:r>
              <a:rPr lang="en-US"/>
              <a:t>which is the number of regions in each hyperplane arrangement. </a:t>
            </a:r>
          </a:p>
        </p:txBody>
      </p:sp>
    </p:spTree>
    <p:extLst>
      <p:ext uri="{BB962C8B-B14F-4D97-AF65-F5344CB8AC3E}">
        <p14:creationId xmlns:p14="http://schemas.microsoft.com/office/powerpoint/2010/main" val="395036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CA6AEE7B-8163-BF4F-83CB-5DC5399174C2}"/>
              </a:ext>
            </a:extLst>
          </p:cNvPr>
          <p:cNvSpPr>
            <a:spLocks noGrp="1"/>
          </p:cNvSpPr>
          <p:nvPr>
            <p:ph type="title" idx="4294967295"/>
          </p:nvPr>
        </p:nvSpPr>
        <p:spPr>
          <a:xfrm>
            <a:off x="838200" y="803275"/>
            <a:ext cx="10412119" cy="3426413"/>
          </a:xfrm>
          <a:prstGeom prst="rect">
            <a:avLst/>
          </a:prstGeom>
        </p:spPr>
        <p:txBody>
          <a:bodyPr anchor="ctr">
            <a:normAutofit/>
          </a:bodyPr>
          <a:lstStyle/>
          <a:p>
            <a:pPr algn="ctr">
              <a:spcBef>
                <a:spcPts val="0"/>
              </a:spcBef>
            </a:pPr>
            <a:r>
              <a:rPr lang="en-US" sz="8000" b="1">
                <a:solidFill>
                  <a:schemeClr val="bg1"/>
                </a:solidFill>
                <a:latin typeface="Graphik Light"/>
              </a:rPr>
              <a:t>Thank You</a:t>
            </a:r>
            <a:endParaRPr lang="pl-PL" sz="8000" b="1">
              <a:solidFill>
                <a:schemeClr val="bg1"/>
              </a:solidFill>
              <a:latin typeface="Graphik Light"/>
            </a:endParaRPr>
          </a:p>
        </p:txBody>
      </p:sp>
      <p:pic>
        <p:nvPicPr>
          <p:cNvPr id="3" name="Obraz 2">
            <a:extLst>
              <a:ext uri="{FF2B5EF4-FFF2-40B4-BE49-F238E27FC236}">
                <a16:creationId xmlns:a16="http://schemas.microsoft.com/office/drawing/2014/main" id="{E4FF58A6-71B7-7943-9B91-2F12C2E67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1104323"/>
            <a:ext cx="1447800" cy="215900"/>
          </a:xfrm>
          <a:prstGeom prst="rect">
            <a:avLst/>
          </a:prstGeom>
        </p:spPr>
      </p:pic>
      <p:sp>
        <p:nvSpPr>
          <p:cNvPr id="2" name="TextBox 1">
            <a:extLst>
              <a:ext uri="{FF2B5EF4-FFF2-40B4-BE49-F238E27FC236}">
                <a16:creationId xmlns:a16="http://schemas.microsoft.com/office/drawing/2014/main" id="{C8722195-3F45-596F-6318-45C5BE1B8A25}"/>
              </a:ext>
            </a:extLst>
          </p:cNvPr>
          <p:cNvSpPr txBox="1"/>
          <p:nvPr/>
        </p:nvSpPr>
        <p:spPr>
          <a:xfrm>
            <a:off x="813256" y="3645342"/>
            <a:ext cx="34863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Maria Janicka</a:t>
            </a:r>
            <a:br>
              <a:rPr lang="en-US">
                <a:solidFill>
                  <a:schemeClr val="bg1"/>
                </a:solidFill>
              </a:rPr>
            </a:br>
            <a:r>
              <a:rPr lang="en-US">
                <a:solidFill>
                  <a:schemeClr val="bg1"/>
                </a:solidFill>
              </a:rPr>
              <a:t>maria.janicka@synerise.com</a:t>
            </a:r>
            <a:endParaRPr lang="en-US"/>
          </a:p>
        </p:txBody>
      </p:sp>
      <p:sp>
        <p:nvSpPr>
          <p:cNvPr id="5" name="TextBox 4">
            <a:extLst>
              <a:ext uri="{FF2B5EF4-FFF2-40B4-BE49-F238E27FC236}">
                <a16:creationId xmlns:a16="http://schemas.microsoft.com/office/drawing/2014/main" id="{70D63BC4-0072-24FF-0759-BCB4AB177AA0}"/>
              </a:ext>
            </a:extLst>
          </p:cNvPr>
          <p:cNvSpPr txBox="1"/>
          <p:nvPr/>
        </p:nvSpPr>
        <p:spPr>
          <a:xfrm>
            <a:off x="4350440" y="3645342"/>
            <a:ext cx="34863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Barbara </a:t>
            </a:r>
            <a:r>
              <a:rPr lang="en-US" err="1">
                <a:solidFill>
                  <a:schemeClr val="bg1"/>
                </a:solidFill>
              </a:rPr>
              <a:t>Rychalska</a:t>
            </a:r>
            <a:r>
              <a:rPr lang="en-US">
                <a:solidFill>
                  <a:schemeClr val="bg1"/>
                </a:solidFill>
              </a:rPr>
              <a:t>, PhD</a:t>
            </a:r>
            <a:br>
              <a:rPr lang="en-US">
                <a:solidFill>
                  <a:schemeClr val="bg1"/>
                </a:solidFill>
              </a:rPr>
            </a:br>
            <a:r>
              <a:rPr lang="en-US">
                <a:solidFill>
                  <a:schemeClr val="bg1"/>
                </a:solidFill>
              </a:rPr>
              <a:t>barbara.rychalska@synerise.com</a:t>
            </a:r>
          </a:p>
        </p:txBody>
      </p:sp>
      <p:sp>
        <p:nvSpPr>
          <p:cNvPr id="6" name="TextBox 5">
            <a:extLst>
              <a:ext uri="{FF2B5EF4-FFF2-40B4-BE49-F238E27FC236}">
                <a16:creationId xmlns:a16="http://schemas.microsoft.com/office/drawing/2014/main" id="{9C71DD20-15F6-C04F-0638-FC8648D5DF02}"/>
              </a:ext>
            </a:extLst>
          </p:cNvPr>
          <p:cNvSpPr txBox="1"/>
          <p:nvPr/>
        </p:nvSpPr>
        <p:spPr>
          <a:xfrm>
            <a:off x="7953477" y="3645342"/>
            <a:ext cx="37121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Łukasz Sienkiewicz, PhD</a:t>
            </a:r>
            <a:br>
              <a:rPr lang="en-US">
                <a:solidFill>
                  <a:schemeClr val="bg1"/>
                </a:solidFill>
              </a:rPr>
            </a:br>
            <a:r>
              <a:rPr lang="en-US">
                <a:solidFill>
                  <a:schemeClr val="bg1"/>
                </a:solidFill>
              </a:rPr>
              <a:t>lukasz.sienkiewicz@synerise.com</a:t>
            </a:r>
            <a:endParaRPr lang="en-US"/>
          </a:p>
        </p:txBody>
      </p:sp>
      <p:pic>
        <p:nvPicPr>
          <p:cNvPr id="8" name="Picture 7" descr="File:LinkedIn logo initials.png - Wikimedia Commons">
            <a:extLst>
              <a:ext uri="{FF2B5EF4-FFF2-40B4-BE49-F238E27FC236}">
                <a16:creationId xmlns:a16="http://schemas.microsoft.com/office/drawing/2014/main" id="{4E9ACCDA-EB14-A76A-603A-E7BEF4467B2A}"/>
              </a:ext>
            </a:extLst>
          </p:cNvPr>
          <p:cNvPicPr>
            <a:picLocks noChangeAspect="1"/>
          </p:cNvPicPr>
          <p:nvPr/>
        </p:nvPicPr>
        <p:blipFill>
          <a:blip r:embed="rId3"/>
          <a:stretch>
            <a:fillRect/>
          </a:stretch>
        </p:blipFill>
        <p:spPr>
          <a:xfrm>
            <a:off x="5836120" y="4377973"/>
            <a:ext cx="422863" cy="422746"/>
          </a:xfrm>
          <a:prstGeom prst="rect">
            <a:avLst/>
          </a:prstGeom>
        </p:spPr>
      </p:pic>
      <p:pic>
        <p:nvPicPr>
          <p:cNvPr id="9" name="Picture 8" descr="File:LinkedIn logo initials.png - Wikimedia Commons">
            <a:extLst>
              <a:ext uri="{FF2B5EF4-FFF2-40B4-BE49-F238E27FC236}">
                <a16:creationId xmlns:a16="http://schemas.microsoft.com/office/drawing/2014/main" id="{F9EB7C2F-4E71-749E-026B-337F08C91483}"/>
              </a:ext>
            </a:extLst>
          </p:cNvPr>
          <p:cNvPicPr>
            <a:picLocks noChangeAspect="1"/>
          </p:cNvPicPr>
          <p:nvPr/>
        </p:nvPicPr>
        <p:blipFill>
          <a:blip r:embed="rId3"/>
          <a:stretch>
            <a:fillRect/>
          </a:stretch>
        </p:blipFill>
        <p:spPr>
          <a:xfrm>
            <a:off x="1988490" y="4377973"/>
            <a:ext cx="422863" cy="422746"/>
          </a:xfrm>
          <a:prstGeom prst="rect">
            <a:avLst/>
          </a:prstGeom>
        </p:spPr>
      </p:pic>
      <p:pic>
        <p:nvPicPr>
          <p:cNvPr id="10" name="Picture 9" descr="File:LinkedIn logo initials.png - Wikimedia Commons">
            <a:extLst>
              <a:ext uri="{FF2B5EF4-FFF2-40B4-BE49-F238E27FC236}">
                <a16:creationId xmlns:a16="http://schemas.microsoft.com/office/drawing/2014/main" id="{13FD0FA4-B39E-A668-2F09-16D31F4F8E83}"/>
              </a:ext>
            </a:extLst>
          </p:cNvPr>
          <p:cNvPicPr>
            <a:picLocks noChangeAspect="1"/>
          </p:cNvPicPr>
          <p:nvPr/>
        </p:nvPicPr>
        <p:blipFill>
          <a:blip r:embed="rId3"/>
          <a:stretch>
            <a:fillRect/>
          </a:stretch>
        </p:blipFill>
        <p:spPr>
          <a:xfrm>
            <a:off x="9636712" y="4377973"/>
            <a:ext cx="422863" cy="422746"/>
          </a:xfrm>
          <a:prstGeom prst="rect">
            <a:avLst/>
          </a:prstGeom>
        </p:spPr>
      </p:pic>
      <p:pic>
        <p:nvPicPr>
          <p:cNvPr id="12" name="Picture 11" descr="A qr code on a white background&#10;&#10;Description automatically generated">
            <a:extLst>
              <a:ext uri="{FF2B5EF4-FFF2-40B4-BE49-F238E27FC236}">
                <a16:creationId xmlns:a16="http://schemas.microsoft.com/office/drawing/2014/main" id="{5CF33976-FA4B-3EAF-0F3A-C1622852D568}"/>
              </a:ext>
            </a:extLst>
          </p:cNvPr>
          <p:cNvPicPr>
            <a:picLocks noChangeAspect="1"/>
          </p:cNvPicPr>
          <p:nvPr/>
        </p:nvPicPr>
        <p:blipFill>
          <a:blip r:embed="rId4"/>
          <a:stretch>
            <a:fillRect/>
          </a:stretch>
        </p:blipFill>
        <p:spPr>
          <a:xfrm>
            <a:off x="5463176" y="4912842"/>
            <a:ext cx="1171575" cy="1171575"/>
          </a:xfrm>
          <a:prstGeom prst="rect">
            <a:avLst/>
          </a:prstGeom>
        </p:spPr>
      </p:pic>
      <p:pic>
        <p:nvPicPr>
          <p:cNvPr id="13" name="Picture 12" descr="A qr code on a white background&#10;&#10;Description automatically generated">
            <a:extLst>
              <a:ext uri="{FF2B5EF4-FFF2-40B4-BE49-F238E27FC236}">
                <a16:creationId xmlns:a16="http://schemas.microsoft.com/office/drawing/2014/main" id="{157A5A45-32B0-AC67-08D6-3368B284E023}"/>
              </a:ext>
            </a:extLst>
          </p:cNvPr>
          <p:cNvPicPr>
            <a:picLocks noChangeAspect="1"/>
          </p:cNvPicPr>
          <p:nvPr/>
        </p:nvPicPr>
        <p:blipFill>
          <a:blip r:embed="rId5"/>
          <a:stretch>
            <a:fillRect/>
          </a:stretch>
        </p:blipFill>
        <p:spPr>
          <a:xfrm>
            <a:off x="9226139" y="4912842"/>
            <a:ext cx="1171575" cy="1171575"/>
          </a:xfrm>
          <a:prstGeom prst="rect">
            <a:avLst/>
          </a:prstGeom>
        </p:spPr>
      </p:pic>
      <p:pic>
        <p:nvPicPr>
          <p:cNvPr id="15" name="Picture 14" descr="A qr code on a white background&#10;&#10;Description automatically generated">
            <a:extLst>
              <a:ext uri="{FF2B5EF4-FFF2-40B4-BE49-F238E27FC236}">
                <a16:creationId xmlns:a16="http://schemas.microsoft.com/office/drawing/2014/main" id="{70E12AD5-E3CF-AE5E-66B6-E28E9092BD7A}"/>
              </a:ext>
            </a:extLst>
          </p:cNvPr>
          <p:cNvPicPr>
            <a:picLocks noChangeAspect="1"/>
          </p:cNvPicPr>
          <p:nvPr/>
        </p:nvPicPr>
        <p:blipFill>
          <a:blip r:embed="rId6"/>
          <a:stretch>
            <a:fillRect/>
          </a:stretch>
        </p:blipFill>
        <p:spPr>
          <a:xfrm>
            <a:off x="1606844" y="4913548"/>
            <a:ext cx="1198386" cy="1198386"/>
          </a:xfrm>
          <a:prstGeom prst="rect">
            <a:avLst/>
          </a:prstGeom>
        </p:spPr>
      </p:pic>
    </p:spTree>
    <p:extLst>
      <p:ext uri="{BB962C8B-B14F-4D97-AF65-F5344CB8AC3E}">
        <p14:creationId xmlns:p14="http://schemas.microsoft.com/office/powerpoint/2010/main" val="758010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p:txBody>
          <a:bodyPr vert="horz" wrap="square" lIns="0" tIns="0" rIns="0" bIns="72000" rtlCol="0" anchor="t">
            <a:spAutoFit/>
          </a:bodyPr>
          <a:lstStyle/>
          <a:p>
            <a:r>
              <a:rPr lang="en-US">
                <a:latin typeface="Graphik-Semibold"/>
              </a:rPr>
              <a:t>Behavioral Modeling</a:t>
            </a:r>
            <a:endParaRPr lang="en-US"/>
          </a:p>
        </p:txBody>
      </p:sp>
      <p:sp>
        <p:nvSpPr>
          <p:cNvPr id="4" name="TextBox 3">
            <a:extLst>
              <a:ext uri="{FF2B5EF4-FFF2-40B4-BE49-F238E27FC236}">
                <a16:creationId xmlns:a16="http://schemas.microsoft.com/office/drawing/2014/main" id="{362F9F83-BE4A-6684-DD96-0FB0CD0A8FC0}"/>
              </a:ext>
            </a:extLst>
          </p:cNvPr>
          <p:cNvSpPr txBox="1"/>
          <p:nvPr/>
        </p:nvSpPr>
        <p:spPr>
          <a:xfrm>
            <a:off x="359536" y="1256270"/>
            <a:ext cx="5734866" cy="42029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a:latin typeface="Graphik Regular"/>
              </a:rPr>
              <a:t>Applications:</a:t>
            </a:r>
          </a:p>
          <a:p>
            <a:pPr marL="342900" indent="-342900">
              <a:lnSpc>
                <a:spcPct val="150000"/>
              </a:lnSpc>
              <a:buFont typeface="Arial"/>
              <a:buChar char="•"/>
            </a:pPr>
            <a:r>
              <a:rPr lang="en-US" sz="2000">
                <a:ea typeface="+mn-lt"/>
                <a:cs typeface="+mn-lt"/>
              </a:rPr>
              <a:t>propensity prediction </a:t>
            </a:r>
            <a:endParaRPr lang="en-US">
              <a:ea typeface="+mn-lt"/>
              <a:cs typeface="+mn-lt"/>
            </a:endParaRPr>
          </a:p>
          <a:p>
            <a:pPr marL="342900" indent="-342900">
              <a:lnSpc>
                <a:spcPct val="150000"/>
              </a:lnSpc>
              <a:buFont typeface="Arial"/>
              <a:buChar char="•"/>
            </a:pPr>
            <a:r>
              <a:rPr lang="en-US" sz="2000">
                <a:ea typeface="+mn-lt"/>
                <a:cs typeface="+mn-lt"/>
              </a:rPr>
              <a:t>churn prediction </a:t>
            </a:r>
            <a:endParaRPr lang="en-US">
              <a:ea typeface="+mn-lt"/>
              <a:cs typeface="+mn-lt"/>
            </a:endParaRPr>
          </a:p>
          <a:p>
            <a:pPr marL="342900" indent="-342900">
              <a:lnSpc>
                <a:spcPct val="150000"/>
              </a:lnSpc>
              <a:buFont typeface="Arial"/>
              <a:buChar char="•"/>
            </a:pPr>
            <a:r>
              <a:rPr lang="en-US" sz="2000">
                <a:ea typeface="+mn-lt"/>
                <a:cs typeface="+mn-lt"/>
              </a:rPr>
              <a:t> recommendations </a:t>
            </a:r>
            <a:endParaRPr lang="en-US">
              <a:ea typeface="+mn-lt"/>
              <a:cs typeface="+mn-lt"/>
            </a:endParaRPr>
          </a:p>
          <a:p>
            <a:pPr marL="342900" indent="-342900">
              <a:lnSpc>
                <a:spcPct val="150000"/>
              </a:lnSpc>
              <a:buFont typeface="Arial"/>
              <a:buChar char="•"/>
            </a:pPr>
            <a:r>
              <a:rPr lang="en-US" sz="2000">
                <a:ea typeface="+mn-lt"/>
                <a:cs typeface="+mn-lt"/>
              </a:rPr>
              <a:t>anomaly detection </a:t>
            </a:r>
            <a:endParaRPr lang="en-US">
              <a:ea typeface="+mn-lt"/>
              <a:cs typeface="+mn-lt"/>
            </a:endParaRPr>
          </a:p>
          <a:p>
            <a:pPr marL="342900" indent="-342900">
              <a:lnSpc>
                <a:spcPct val="150000"/>
              </a:lnSpc>
              <a:buFont typeface="Arial"/>
              <a:buChar char="•"/>
            </a:pPr>
            <a:r>
              <a:rPr lang="en-US" sz="2000">
                <a:ea typeface="+mn-lt"/>
                <a:cs typeface="+mn-lt"/>
              </a:rPr>
              <a:t>customer scoring </a:t>
            </a:r>
            <a:endParaRPr lang="en-US">
              <a:ea typeface="+mn-lt"/>
              <a:cs typeface="+mn-lt"/>
            </a:endParaRPr>
          </a:p>
          <a:p>
            <a:pPr marL="342900" indent="-342900">
              <a:lnSpc>
                <a:spcPct val="150000"/>
              </a:lnSpc>
              <a:buFont typeface="Arial"/>
              <a:buChar char="•"/>
            </a:pPr>
            <a:r>
              <a:rPr lang="en-US" sz="2000">
                <a:ea typeface="+mn-lt"/>
                <a:cs typeface="+mn-lt"/>
              </a:rPr>
              <a:t>customer matching </a:t>
            </a:r>
            <a:endParaRPr lang="en-US">
              <a:ea typeface="+mn-lt"/>
              <a:cs typeface="+mn-lt"/>
            </a:endParaRPr>
          </a:p>
          <a:p>
            <a:pPr marL="342900" indent="-342900">
              <a:lnSpc>
                <a:spcPct val="150000"/>
              </a:lnSpc>
              <a:buFont typeface="Arial"/>
              <a:buChar char="•"/>
            </a:pPr>
            <a:r>
              <a:rPr lang="en-US" sz="2000">
                <a:ea typeface="+mn-lt"/>
                <a:cs typeface="+mn-lt"/>
              </a:rPr>
              <a:t>behavioral hyper-segmentation </a:t>
            </a:r>
            <a:endParaRPr lang="en-US">
              <a:ea typeface="+mn-lt"/>
              <a:cs typeface="+mn-lt"/>
            </a:endParaRPr>
          </a:p>
          <a:p>
            <a:pPr marL="342900" indent="-342900">
              <a:lnSpc>
                <a:spcPct val="150000"/>
              </a:lnSpc>
              <a:buFont typeface="Arial"/>
              <a:buChar char="•"/>
            </a:pPr>
            <a:r>
              <a:rPr lang="en-US" sz="2000">
                <a:ea typeface="+mn-lt"/>
                <a:cs typeface="+mn-lt"/>
              </a:rPr>
              <a:t>and many more... </a:t>
            </a:r>
            <a:endParaRPr lang="en-US"/>
          </a:p>
        </p:txBody>
      </p:sp>
      <p:sp>
        <p:nvSpPr>
          <p:cNvPr id="5" name="TextBox 4">
            <a:extLst>
              <a:ext uri="{FF2B5EF4-FFF2-40B4-BE49-F238E27FC236}">
                <a16:creationId xmlns:a16="http://schemas.microsoft.com/office/drawing/2014/main" id="{B356F73B-C36C-EF2B-FBB9-039BB277DA6D}"/>
              </a:ext>
            </a:extLst>
          </p:cNvPr>
          <p:cNvSpPr txBox="1"/>
          <p:nvPr/>
        </p:nvSpPr>
        <p:spPr>
          <a:xfrm>
            <a:off x="6090634" y="1256270"/>
            <a:ext cx="5734866" cy="26377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a:latin typeface="Graphik Regular"/>
              </a:rPr>
              <a:t>ML tasks:</a:t>
            </a:r>
          </a:p>
          <a:p>
            <a:pPr marL="342900" indent="-342900">
              <a:lnSpc>
                <a:spcPct val="150000"/>
              </a:lnSpc>
              <a:buFont typeface="Arial"/>
              <a:buChar char="•"/>
            </a:pPr>
            <a:r>
              <a:rPr lang="en-US" sz="2000"/>
              <a:t>binary classification problems</a:t>
            </a:r>
            <a:endParaRPr lang="en-US"/>
          </a:p>
          <a:p>
            <a:pPr marL="342900" indent="-342900">
              <a:lnSpc>
                <a:spcPct val="150000"/>
              </a:lnSpc>
              <a:buFont typeface="Arial"/>
              <a:buChar char="•"/>
            </a:pPr>
            <a:r>
              <a:rPr lang="en-US"/>
              <a:t>multilabel classification problems</a:t>
            </a:r>
          </a:p>
          <a:p>
            <a:pPr marL="342900" indent="-342900">
              <a:lnSpc>
                <a:spcPct val="150000"/>
              </a:lnSpc>
              <a:buFont typeface="Arial"/>
              <a:buChar char="•"/>
            </a:pPr>
            <a:r>
              <a:rPr lang="en-US"/>
              <a:t>recommendation problems</a:t>
            </a:r>
          </a:p>
          <a:p>
            <a:pPr marL="342900" indent="-342900">
              <a:lnSpc>
                <a:spcPct val="150000"/>
              </a:lnSpc>
              <a:buFont typeface="Arial"/>
              <a:buChar char="•"/>
            </a:pPr>
            <a:r>
              <a:rPr lang="en-US"/>
              <a:t>regression problems</a:t>
            </a:r>
          </a:p>
          <a:p>
            <a:pPr marL="342900" indent="-342900">
              <a:lnSpc>
                <a:spcPct val="150000"/>
              </a:lnSpc>
              <a:buFont typeface="Arial"/>
              <a:buChar char="•"/>
            </a:pPr>
            <a:r>
              <a:rPr lang="en-US"/>
              <a:t>segmentation</a:t>
            </a:r>
          </a:p>
        </p:txBody>
      </p:sp>
    </p:spTree>
    <p:extLst>
      <p:ext uri="{BB962C8B-B14F-4D97-AF65-F5344CB8AC3E}">
        <p14:creationId xmlns:p14="http://schemas.microsoft.com/office/powerpoint/2010/main" val="33242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p:txBody>
          <a:bodyPr vert="horz" wrap="square" lIns="0" tIns="0" rIns="0" bIns="72000" rtlCol="0" anchor="t">
            <a:spAutoFit/>
          </a:bodyPr>
          <a:lstStyle/>
          <a:p>
            <a:r>
              <a:rPr lang="en-US">
                <a:latin typeface="Graphik-Semibold"/>
              </a:rPr>
              <a:t>Predicting user future behaviors based on past interactions </a:t>
            </a:r>
            <a:endParaRPr lang="en-US"/>
          </a:p>
        </p:txBody>
      </p:sp>
      <p:grpSp>
        <p:nvGrpSpPr>
          <p:cNvPr id="10" name="Group 9">
            <a:extLst>
              <a:ext uri="{FF2B5EF4-FFF2-40B4-BE49-F238E27FC236}">
                <a16:creationId xmlns:a16="http://schemas.microsoft.com/office/drawing/2014/main" id="{A46CC564-0B0B-D5EF-FB04-B9FDC23F0E54}"/>
              </a:ext>
            </a:extLst>
          </p:cNvPr>
          <p:cNvGrpSpPr/>
          <p:nvPr/>
        </p:nvGrpSpPr>
        <p:grpSpPr>
          <a:xfrm>
            <a:off x="-472" y="2581151"/>
            <a:ext cx="12200021" cy="2526885"/>
            <a:chOff x="-472" y="2581151"/>
            <a:chExt cx="12200021" cy="2526885"/>
          </a:xfrm>
        </p:grpSpPr>
        <p:pic>
          <p:nvPicPr>
            <p:cNvPr id="5" name="Picture 4" descr="A diagram of a diagram&#10;&#10;Description automatically generated">
              <a:extLst>
                <a:ext uri="{FF2B5EF4-FFF2-40B4-BE49-F238E27FC236}">
                  <a16:creationId xmlns:a16="http://schemas.microsoft.com/office/drawing/2014/main" id="{1F8958E3-E1C9-0359-1FD5-AAB742C52911}"/>
                </a:ext>
              </a:extLst>
            </p:cNvPr>
            <p:cNvPicPr>
              <a:picLocks noChangeAspect="1"/>
            </p:cNvPicPr>
            <p:nvPr/>
          </p:nvPicPr>
          <p:blipFill rotWithShape="1">
            <a:blip r:embed="rId2"/>
            <a:srcRect l="3595" t="13667" r="4456" b="1333"/>
            <a:stretch/>
          </p:blipFill>
          <p:spPr>
            <a:xfrm>
              <a:off x="-472" y="2581151"/>
              <a:ext cx="12200021" cy="2526885"/>
            </a:xfrm>
            <a:prstGeom prst="rect">
              <a:avLst/>
            </a:prstGeom>
          </p:spPr>
        </p:pic>
        <p:sp>
          <p:nvSpPr>
            <p:cNvPr id="6" name="Rectangle 5">
              <a:extLst>
                <a:ext uri="{FF2B5EF4-FFF2-40B4-BE49-F238E27FC236}">
                  <a16:creationId xmlns:a16="http://schemas.microsoft.com/office/drawing/2014/main" id="{F249EC40-DAA3-EAC0-F19C-D272456BE931}"/>
                </a:ext>
              </a:extLst>
            </p:cNvPr>
            <p:cNvSpPr/>
            <p:nvPr/>
          </p:nvSpPr>
          <p:spPr>
            <a:xfrm>
              <a:off x="6950676" y="4448432"/>
              <a:ext cx="4473038" cy="3958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68CBBD-05AB-343F-BC39-DEDF4E4780C3}"/>
                </a:ext>
              </a:extLst>
            </p:cNvPr>
            <p:cNvSpPr/>
            <p:nvPr/>
          </p:nvSpPr>
          <p:spPr>
            <a:xfrm>
              <a:off x="260909" y="4448432"/>
              <a:ext cx="4473038" cy="3958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23D16D-518C-F88D-1819-68B0AFE3875B}"/>
                </a:ext>
              </a:extLst>
            </p:cNvPr>
            <p:cNvSpPr/>
            <p:nvPr/>
          </p:nvSpPr>
          <p:spPr>
            <a:xfrm rot="-2400000">
              <a:off x="4038150" y="4340836"/>
              <a:ext cx="1316182" cy="2869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D326CB-7BE0-D32E-C364-10E8A84D84F8}"/>
                </a:ext>
              </a:extLst>
            </p:cNvPr>
            <p:cNvSpPr/>
            <p:nvPr/>
          </p:nvSpPr>
          <p:spPr>
            <a:xfrm rot="13620000">
              <a:off x="6478276" y="4364119"/>
              <a:ext cx="1039092" cy="2177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383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a:xfrm>
            <a:off x="360000" y="576000"/>
            <a:ext cx="11472000" cy="442035"/>
          </a:xfrm>
        </p:spPr>
        <p:txBody>
          <a:bodyPr vert="horz" wrap="square" lIns="0" tIns="0" rIns="0" bIns="72000" rtlCol="0" anchor="t">
            <a:spAutoFit/>
          </a:bodyPr>
          <a:lstStyle/>
          <a:p>
            <a:r>
              <a:rPr lang="en-US">
                <a:latin typeface="Graphik-Semibold"/>
              </a:rPr>
              <a:t>User representation methods </a:t>
            </a:r>
            <a:endParaRPr lang="en-US" b="0">
              <a:latin typeface="Graphik-Semibold"/>
            </a:endParaRPr>
          </a:p>
        </p:txBody>
      </p:sp>
      <p:sp>
        <p:nvSpPr>
          <p:cNvPr id="4" name="TextBox 3">
            <a:extLst>
              <a:ext uri="{FF2B5EF4-FFF2-40B4-BE49-F238E27FC236}">
                <a16:creationId xmlns:a16="http://schemas.microsoft.com/office/drawing/2014/main" id="{362F9F83-BE4A-6684-DD96-0FB0CD0A8FC0}"/>
              </a:ext>
            </a:extLst>
          </p:cNvPr>
          <p:cNvSpPr txBox="1"/>
          <p:nvPr/>
        </p:nvSpPr>
        <p:spPr>
          <a:xfrm>
            <a:off x="359536" y="1256270"/>
            <a:ext cx="10886415"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200"/>
              </a:spcAft>
            </a:pPr>
            <a:r>
              <a:rPr lang="en-US">
                <a:latin typeface="Graphik Regular"/>
                <a:ea typeface="+mn-lt"/>
                <a:cs typeface="+mn-lt"/>
              </a:rPr>
              <a:t>Raw event data store various information about products, users, transactions, etc., and how they are interconnected. However, </a:t>
            </a:r>
            <a:r>
              <a:rPr lang="en-US" sz="2000">
                <a:latin typeface="Graphik Regular"/>
                <a:ea typeface="+mn-lt"/>
                <a:cs typeface="+mn-lt"/>
              </a:rPr>
              <a:t>d</a:t>
            </a:r>
            <a:r>
              <a:rPr lang="en-US" sz="2000">
                <a:latin typeface="Graphik Regular"/>
                <a:ea typeface="+mn-lt"/>
                <a:cs typeface="Arial"/>
              </a:rPr>
              <a:t>eciding</a:t>
            </a:r>
            <a:r>
              <a:rPr lang="en-US" sz="2000">
                <a:latin typeface="Graphik Regular"/>
                <a:cs typeface="Arial"/>
              </a:rPr>
              <a:t> what kind of information may be needed and how to extract them may be a challenge.</a:t>
            </a:r>
            <a:endParaRPr lang="en-US"/>
          </a:p>
          <a:p>
            <a:pPr>
              <a:spcAft>
                <a:spcPts val="1200"/>
              </a:spcAft>
            </a:pPr>
            <a:r>
              <a:rPr lang="en-US" sz="2000" b="1">
                <a:latin typeface="Graphik Regular"/>
                <a:cs typeface="Arial"/>
              </a:rPr>
              <a:t>Methods:</a:t>
            </a:r>
          </a:p>
          <a:p>
            <a:pPr marL="457200" indent="-457200">
              <a:spcAft>
                <a:spcPts val="1200"/>
              </a:spcAft>
              <a:buAutoNum type="arabicPeriod"/>
            </a:pPr>
            <a:r>
              <a:rPr lang="en-US" sz="2000">
                <a:latin typeface="Graphik Regular"/>
                <a:ea typeface="+mn-lt"/>
                <a:cs typeface="+mn-lt"/>
              </a:rPr>
              <a:t>Hand-crafted features + </a:t>
            </a:r>
            <a:r>
              <a:rPr lang="en-US" sz="2000" err="1">
                <a:latin typeface="Graphik Regular"/>
                <a:ea typeface="+mn-lt"/>
                <a:cs typeface="+mn-lt"/>
              </a:rPr>
              <a:t>XGBoost</a:t>
            </a:r>
            <a:endParaRPr lang="en-US" sz="2000">
              <a:latin typeface="Graphik Regular"/>
              <a:ea typeface="+mn-lt"/>
              <a:cs typeface="+mn-lt"/>
            </a:endParaRPr>
          </a:p>
          <a:p>
            <a:pPr marL="457200" indent="-457200">
              <a:spcAft>
                <a:spcPts val="1200"/>
              </a:spcAft>
              <a:buAutoNum type="arabicPeriod"/>
            </a:pPr>
            <a:r>
              <a:rPr lang="en-US" sz="2000">
                <a:latin typeface="Graphik Regular"/>
                <a:ea typeface="+mn-lt"/>
                <a:cs typeface="+mn-lt"/>
              </a:rPr>
              <a:t>Graph Neural Networks</a:t>
            </a:r>
            <a:endParaRPr lang="en-US" sz="2000">
              <a:latin typeface="Graphik Regular"/>
              <a:cs typeface="Arial"/>
            </a:endParaRPr>
          </a:p>
          <a:p>
            <a:pPr marL="457200" indent="-457200">
              <a:spcAft>
                <a:spcPts val="1200"/>
              </a:spcAft>
              <a:buAutoNum type="arabicPeriod"/>
            </a:pPr>
            <a:r>
              <a:rPr lang="en-US" sz="2000">
                <a:latin typeface="Graphik Regular"/>
                <a:ea typeface="+mn-lt"/>
                <a:cs typeface="+mn-lt"/>
              </a:rPr>
              <a:t>Cleora + EMDE</a:t>
            </a:r>
            <a:endParaRPr lang="en-US" sz="2000">
              <a:latin typeface="Graphik Regular"/>
              <a:cs typeface="Arial"/>
            </a:endParaRPr>
          </a:p>
          <a:p>
            <a:pPr>
              <a:spcAft>
                <a:spcPts val="1200"/>
              </a:spcAft>
            </a:pPr>
            <a:endParaRPr lang="en-US" sz="2000">
              <a:latin typeface="Graphik Regular"/>
              <a:cs typeface="Arial"/>
            </a:endParaRPr>
          </a:p>
          <a:p>
            <a:pPr>
              <a:spcAft>
                <a:spcPts val="1200"/>
              </a:spcAft>
            </a:pPr>
            <a:endParaRPr lang="en-US">
              <a:latin typeface="Graphik Regular"/>
              <a:cs typeface="Arial"/>
            </a:endParaRPr>
          </a:p>
        </p:txBody>
      </p:sp>
    </p:spTree>
    <p:extLst>
      <p:ext uri="{BB962C8B-B14F-4D97-AF65-F5344CB8AC3E}">
        <p14:creationId xmlns:p14="http://schemas.microsoft.com/office/powerpoint/2010/main" val="4158103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a:xfrm>
            <a:off x="360000" y="576000"/>
            <a:ext cx="11472000" cy="442035"/>
          </a:xfrm>
        </p:spPr>
        <p:txBody>
          <a:bodyPr vert="horz" wrap="square" lIns="0" tIns="0" rIns="0" bIns="72000" rtlCol="0" anchor="t">
            <a:spAutoFit/>
          </a:bodyPr>
          <a:lstStyle/>
          <a:p>
            <a:r>
              <a:rPr lang="en-US">
                <a:latin typeface="Graphik-Semibold"/>
              </a:rPr>
              <a:t>Workshop task</a:t>
            </a:r>
          </a:p>
        </p:txBody>
      </p:sp>
      <p:sp>
        <p:nvSpPr>
          <p:cNvPr id="4" name="TextBox 3">
            <a:extLst>
              <a:ext uri="{FF2B5EF4-FFF2-40B4-BE49-F238E27FC236}">
                <a16:creationId xmlns:a16="http://schemas.microsoft.com/office/drawing/2014/main" id="{362F9F83-BE4A-6684-DD96-0FB0CD0A8FC0}"/>
              </a:ext>
            </a:extLst>
          </p:cNvPr>
          <p:cNvSpPr txBox="1"/>
          <p:nvPr/>
        </p:nvSpPr>
        <p:spPr>
          <a:xfrm>
            <a:off x="359536" y="1256270"/>
            <a:ext cx="10886415" cy="4370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200"/>
              </a:spcAft>
            </a:pPr>
            <a:r>
              <a:rPr lang="en-US" sz="2000" b="1">
                <a:latin typeface="Graphik Regular"/>
                <a:cs typeface="Arial"/>
              </a:rPr>
              <a:t>Application:</a:t>
            </a:r>
            <a:r>
              <a:rPr lang="en-US" sz="2000">
                <a:latin typeface="Graphik Regular"/>
                <a:cs typeface="Arial"/>
              </a:rPr>
              <a:t> predicting propensity to buy a brand</a:t>
            </a:r>
          </a:p>
          <a:p>
            <a:pPr>
              <a:spcAft>
                <a:spcPts val="1200"/>
              </a:spcAft>
            </a:pPr>
            <a:r>
              <a:rPr lang="en-US" sz="2000" b="1">
                <a:latin typeface="Graphik Regular"/>
                <a:cs typeface="Arial"/>
              </a:rPr>
              <a:t>ML task:</a:t>
            </a:r>
            <a:r>
              <a:rPr lang="en-US" sz="2000">
                <a:latin typeface="Graphik Regular"/>
                <a:cs typeface="Arial"/>
              </a:rPr>
              <a:t> multilabel classification</a:t>
            </a:r>
          </a:p>
          <a:p>
            <a:pPr>
              <a:spcAft>
                <a:spcPts val="1200"/>
              </a:spcAft>
            </a:pPr>
            <a:endParaRPr lang="en-US" sz="2000">
              <a:latin typeface="Graphik Regular"/>
              <a:cs typeface="Arial"/>
            </a:endParaRPr>
          </a:p>
          <a:p>
            <a:pPr marL="342900" indent="-342900">
              <a:spcAft>
                <a:spcPts val="1200"/>
              </a:spcAft>
              <a:buFont typeface="Arial"/>
              <a:buChar char="•"/>
            </a:pPr>
            <a:r>
              <a:rPr lang="en-US" sz="2000">
                <a:latin typeface="Graphik Regular"/>
                <a:cs typeface="Arial"/>
              </a:rPr>
              <a:t>We will train models to predict if a user will buy one of the top 20 selected brands </a:t>
            </a:r>
          </a:p>
          <a:p>
            <a:pPr marL="342900" indent="-342900">
              <a:spcAft>
                <a:spcPts val="1200"/>
              </a:spcAft>
              <a:buFont typeface="Arial"/>
              <a:buChar char="•"/>
            </a:pPr>
            <a:r>
              <a:rPr lang="en-US" sz="2000">
                <a:latin typeface="Graphik Regular"/>
                <a:cs typeface="Arial"/>
              </a:rPr>
              <a:t>For each user, we can predict zero, one, or more brands</a:t>
            </a:r>
          </a:p>
          <a:p>
            <a:pPr marL="342900" indent="-342900">
              <a:spcAft>
                <a:spcPts val="1200"/>
              </a:spcAft>
              <a:buFont typeface="Arial"/>
              <a:buChar char="•"/>
            </a:pPr>
            <a:r>
              <a:rPr lang="en-US" sz="2000">
                <a:latin typeface="Graphik Regular"/>
                <a:cs typeface="Arial"/>
              </a:rPr>
              <a:t>We will consider one-week time window for the predictions</a:t>
            </a:r>
          </a:p>
          <a:p>
            <a:pPr marL="342900" indent="-342900">
              <a:spcAft>
                <a:spcPts val="1200"/>
              </a:spcAft>
              <a:buFont typeface="Arial"/>
              <a:buChar char="•"/>
            </a:pPr>
            <a:r>
              <a:rPr lang="en-US" sz="2000">
                <a:latin typeface="Graphik Regular"/>
                <a:cs typeface="Arial"/>
              </a:rPr>
              <a:t>Business value: this prediction can be used to design targeted campaigns, send  personalized newsletters, or creating better-suited offers</a:t>
            </a:r>
          </a:p>
          <a:p>
            <a:pPr>
              <a:spcAft>
                <a:spcPts val="1200"/>
              </a:spcAft>
            </a:pPr>
            <a:endParaRPr lang="en-US" sz="2000">
              <a:latin typeface="Graphik Regular"/>
              <a:cs typeface="Arial"/>
            </a:endParaRPr>
          </a:p>
          <a:p>
            <a:pPr>
              <a:spcAft>
                <a:spcPts val="1200"/>
              </a:spcAft>
            </a:pPr>
            <a:endParaRPr lang="en-US">
              <a:latin typeface="Graphik Regular"/>
              <a:cs typeface="Arial"/>
            </a:endParaRPr>
          </a:p>
        </p:txBody>
      </p:sp>
    </p:spTree>
    <p:extLst>
      <p:ext uri="{BB962C8B-B14F-4D97-AF65-F5344CB8AC3E}">
        <p14:creationId xmlns:p14="http://schemas.microsoft.com/office/powerpoint/2010/main" val="218783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a:xfrm>
            <a:off x="360000" y="576000"/>
            <a:ext cx="11472000" cy="442035"/>
          </a:xfrm>
        </p:spPr>
        <p:txBody>
          <a:bodyPr vert="horz" wrap="square" lIns="0" tIns="0" rIns="0" bIns="72000" rtlCol="0" anchor="t">
            <a:spAutoFit/>
          </a:bodyPr>
          <a:lstStyle/>
          <a:p>
            <a:r>
              <a:rPr lang="en-US">
                <a:latin typeface="Graphik-Semibold"/>
              </a:rPr>
              <a:t>Dataset</a:t>
            </a:r>
          </a:p>
        </p:txBody>
      </p:sp>
      <p:sp>
        <p:nvSpPr>
          <p:cNvPr id="4" name="TextBox 3">
            <a:extLst>
              <a:ext uri="{FF2B5EF4-FFF2-40B4-BE49-F238E27FC236}">
                <a16:creationId xmlns:a16="http://schemas.microsoft.com/office/drawing/2014/main" id="{362F9F83-BE4A-6684-DD96-0FB0CD0A8FC0}"/>
              </a:ext>
            </a:extLst>
          </p:cNvPr>
          <p:cNvSpPr txBox="1"/>
          <p:nvPr/>
        </p:nvSpPr>
        <p:spPr>
          <a:xfrm>
            <a:off x="359536" y="1256270"/>
            <a:ext cx="10886415"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1200"/>
              </a:spcAft>
              <a:buFont typeface="Arial"/>
              <a:buChar char="•"/>
            </a:pPr>
            <a:r>
              <a:rPr lang="en-US" sz="2000">
                <a:latin typeface="Graphik Regular"/>
                <a:cs typeface="Arial"/>
              </a:rPr>
              <a:t>We create a toy dataset based on Kaggle </a:t>
            </a:r>
            <a:r>
              <a:rPr lang="en-US" sz="2000">
                <a:latin typeface="Graphik Regular"/>
                <a:cs typeface="Arial"/>
                <a:hlinkClick r:id="rId2"/>
              </a:rPr>
              <a:t>eCommerce behavior data from multi category store</a:t>
            </a:r>
            <a:endParaRPr lang="en-US" sz="2000">
              <a:latin typeface="Graphik Regular"/>
              <a:cs typeface="Arial"/>
            </a:endParaRPr>
          </a:p>
          <a:p>
            <a:pPr marL="342900" indent="-342900">
              <a:spcAft>
                <a:spcPts val="1200"/>
              </a:spcAft>
              <a:buFont typeface="Arial"/>
              <a:buChar char="•"/>
            </a:pPr>
            <a:r>
              <a:rPr lang="en-US" sz="2000">
                <a:latin typeface="Graphik Regular"/>
                <a:cs typeface="Arial"/>
              </a:rPr>
              <a:t>Each row in the dataset is a single user-product interaction (product buy)</a:t>
            </a:r>
          </a:p>
          <a:p>
            <a:pPr marL="342900" indent="-342900">
              <a:spcAft>
                <a:spcPts val="1200"/>
              </a:spcAft>
              <a:buFont typeface="Arial"/>
              <a:buChar char="•"/>
            </a:pPr>
            <a:r>
              <a:rPr lang="en-US" sz="2000">
                <a:latin typeface="Graphik Regular"/>
                <a:cs typeface="Arial"/>
              </a:rPr>
              <a:t>There are three columns: </a:t>
            </a:r>
            <a:r>
              <a:rPr lang="en-US" sz="2000" err="1">
                <a:latin typeface="Graphik Regular"/>
                <a:cs typeface="Arial"/>
              </a:rPr>
              <a:t>event_time</a:t>
            </a:r>
            <a:r>
              <a:rPr lang="en-US" sz="2000">
                <a:latin typeface="Graphik Regular"/>
                <a:cs typeface="Arial"/>
              </a:rPr>
              <a:t>, brand, and </a:t>
            </a:r>
            <a:r>
              <a:rPr lang="en-US" sz="2000" err="1">
                <a:latin typeface="Graphik Regular"/>
                <a:cs typeface="Arial"/>
              </a:rPr>
              <a:t>user_id</a:t>
            </a:r>
            <a:endParaRPr lang="en-US" sz="2000">
              <a:latin typeface="Graphik Regular"/>
              <a:cs typeface="Arial"/>
            </a:endParaRPr>
          </a:p>
          <a:p>
            <a:pPr marL="342900" indent="-342900">
              <a:spcAft>
                <a:spcPts val="1200"/>
              </a:spcAft>
              <a:buFont typeface="Arial"/>
              <a:buChar char="•"/>
            </a:pPr>
            <a:r>
              <a:rPr lang="en-US" sz="2000">
                <a:latin typeface="Graphik Regular"/>
                <a:cs typeface="Arial"/>
              </a:rPr>
              <a:t>We use data from one month to create model input representations, the next week to create the training target, and the following week for the test target </a:t>
            </a:r>
          </a:p>
          <a:p>
            <a:pPr marL="342900" indent="-342900">
              <a:spcAft>
                <a:spcPts val="1200"/>
              </a:spcAft>
              <a:buFont typeface="Arial"/>
              <a:buChar char="•"/>
            </a:pPr>
            <a:r>
              <a:rPr lang="en-US" sz="2000">
                <a:latin typeface="Graphik Regular"/>
                <a:cs typeface="Arial"/>
              </a:rPr>
              <a:t>We drastically reduced the original content of the dataset to fit the time constraints of the workshop</a:t>
            </a:r>
            <a:endParaRPr lang="en-US"/>
          </a:p>
          <a:p>
            <a:pPr>
              <a:spcAft>
                <a:spcPts val="1200"/>
              </a:spcAft>
            </a:pPr>
            <a:endParaRPr lang="en-US" sz="2000">
              <a:latin typeface="Graphik Regular"/>
              <a:cs typeface="Arial"/>
            </a:endParaRPr>
          </a:p>
          <a:p>
            <a:pPr>
              <a:spcAft>
                <a:spcPts val="1200"/>
              </a:spcAft>
            </a:pPr>
            <a:endParaRPr lang="en-US">
              <a:latin typeface="Graphik Regular"/>
              <a:cs typeface="Arial"/>
            </a:endParaRPr>
          </a:p>
          <a:p>
            <a:pPr>
              <a:spcAft>
                <a:spcPts val="1200"/>
              </a:spcAft>
            </a:pPr>
            <a:endParaRPr lang="en-US" sz="2000">
              <a:latin typeface="Graphik Regular"/>
              <a:cs typeface="Arial"/>
            </a:endParaRPr>
          </a:p>
        </p:txBody>
      </p:sp>
    </p:spTree>
    <p:extLst>
      <p:ext uri="{BB962C8B-B14F-4D97-AF65-F5344CB8AC3E}">
        <p14:creationId xmlns:p14="http://schemas.microsoft.com/office/powerpoint/2010/main" val="46061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A9D34-0D92-EF53-9600-9CB2B518F755}"/>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2DA32C54-A0B3-D962-E67A-1187B03B883A}"/>
              </a:ext>
            </a:extLst>
          </p:cNvPr>
          <p:cNvSpPr>
            <a:spLocks noGrp="1"/>
          </p:cNvSpPr>
          <p:nvPr>
            <p:ph type="body" sz="quarter" idx="13"/>
          </p:nvPr>
        </p:nvSpPr>
        <p:spPr>
          <a:xfrm>
            <a:off x="360000" y="576000"/>
            <a:ext cx="11472000" cy="442035"/>
          </a:xfrm>
        </p:spPr>
        <p:txBody>
          <a:bodyPr vert="horz" wrap="square" lIns="0" tIns="0" rIns="0" bIns="72000" rtlCol="0" anchor="t">
            <a:spAutoFit/>
          </a:bodyPr>
          <a:lstStyle/>
          <a:p>
            <a:r>
              <a:rPr lang="en-US" err="1">
                <a:latin typeface="Graphik-Semibold"/>
              </a:rPr>
              <a:t>XGBoost</a:t>
            </a:r>
            <a:endParaRPr lang="en-US" err="1"/>
          </a:p>
        </p:txBody>
      </p:sp>
      <p:sp>
        <p:nvSpPr>
          <p:cNvPr id="4" name="TextBox 3">
            <a:extLst>
              <a:ext uri="{FF2B5EF4-FFF2-40B4-BE49-F238E27FC236}">
                <a16:creationId xmlns:a16="http://schemas.microsoft.com/office/drawing/2014/main" id="{362F9F83-BE4A-6684-DD96-0FB0CD0A8FC0}"/>
              </a:ext>
            </a:extLst>
          </p:cNvPr>
          <p:cNvSpPr txBox="1"/>
          <p:nvPr/>
        </p:nvSpPr>
        <p:spPr>
          <a:xfrm>
            <a:off x="359536" y="1256270"/>
            <a:ext cx="10886415"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1200"/>
              </a:spcAft>
              <a:buFont typeface="Arial"/>
              <a:buChar char="•"/>
            </a:pPr>
            <a:r>
              <a:rPr lang="en-US" sz="2000">
                <a:latin typeface="Graphik Regular"/>
                <a:cs typeface="Arial"/>
              </a:rPr>
              <a:t>Gradient boosting framework</a:t>
            </a:r>
          </a:p>
          <a:p>
            <a:pPr marL="342900" indent="-342900">
              <a:spcAft>
                <a:spcPts val="1200"/>
              </a:spcAft>
              <a:buFont typeface="Arial"/>
              <a:buChar char="•"/>
            </a:pPr>
            <a:r>
              <a:rPr lang="en-US" sz="2000">
                <a:latin typeface="Graphik Regular"/>
                <a:cs typeface="Arial"/>
              </a:rPr>
              <a:t>Trees as a base learners </a:t>
            </a:r>
          </a:p>
          <a:p>
            <a:pPr marL="342900" indent="-342900">
              <a:spcAft>
                <a:spcPts val="1200"/>
              </a:spcAft>
              <a:buFont typeface="Arial"/>
              <a:buChar char="•"/>
            </a:pPr>
            <a:r>
              <a:rPr lang="en-US" sz="2000">
                <a:latin typeface="Graphik Regular"/>
                <a:cs typeface="Arial"/>
              </a:rPr>
              <a:t>Regularization techniques to prevent overfitting</a:t>
            </a:r>
            <a:endParaRPr lang="en-US"/>
          </a:p>
          <a:p>
            <a:pPr marL="342900" indent="-342900">
              <a:spcAft>
                <a:spcPts val="1200"/>
              </a:spcAft>
              <a:buFont typeface="Arial"/>
              <a:buChar char="•"/>
            </a:pPr>
            <a:r>
              <a:rPr lang="en-US" sz="2000">
                <a:latin typeface="Graphik Regular"/>
                <a:cs typeface="Arial"/>
              </a:rPr>
              <a:t>Tasks: regression, classification, and ranking</a:t>
            </a:r>
          </a:p>
          <a:p>
            <a:pPr marL="342900" indent="-342900">
              <a:spcAft>
                <a:spcPts val="1200"/>
              </a:spcAft>
              <a:buFont typeface="Arial"/>
              <a:buChar char="•"/>
            </a:pPr>
            <a:endParaRPr lang="en-US" sz="2000">
              <a:latin typeface="Graphik Regular"/>
              <a:cs typeface="Arial"/>
            </a:endParaRPr>
          </a:p>
          <a:p>
            <a:pPr marL="342900" indent="-342900">
              <a:spcAft>
                <a:spcPts val="1200"/>
              </a:spcAft>
              <a:buFont typeface="Arial"/>
              <a:buChar char="•"/>
            </a:pPr>
            <a:endParaRPr lang="en-US" sz="2000" b="1">
              <a:latin typeface="Graphik Regular"/>
              <a:cs typeface="Arial"/>
            </a:endParaRPr>
          </a:p>
          <a:p>
            <a:pPr marL="800100" lvl="1" indent="-342900">
              <a:spcAft>
                <a:spcPts val="1200"/>
              </a:spcAft>
              <a:buFont typeface="Courier New"/>
              <a:buChar char="o"/>
            </a:pPr>
            <a:endParaRPr lang="en-US" sz="2000">
              <a:latin typeface="Graphik Regular"/>
              <a:cs typeface="Arial"/>
            </a:endParaRPr>
          </a:p>
          <a:p>
            <a:pPr marL="342900" indent="-342900">
              <a:spcAft>
                <a:spcPts val="1200"/>
              </a:spcAft>
              <a:buFont typeface="Arial"/>
              <a:buChar char="•"/>
            </a:pPr>
            <a:endParaRPr lang="en-US" sz="2000">
              <a:latin typeface="Graphik Regular"/>
              <a:cs typeface="Arial"/>
            </a:endParaRPr>
          </a:p>
          <a:p>
            <a:pPr>
              <a:spcAft>
                <a:spcPts val="1200"/>
              </a:spcAft>
            </a:pPr>
            <a:endParaRPr lang="en-US" sz="2000">
              <a:latin typeface="Graphik Regular"/>
              <a:cs typeface="Arial"/>
            </a:endParaRPr>
          </a:p>
          <a:p>
            <a:pPr>
              <a:spcAft>
                <a:spcPts val="1200"/>
              </a:spcAft>
            </a:pPr>
            <a:endParaRPr lang="en-US">
              <a:latin typeface="Graphik Regular"/>
              <a:cs typeface="Arial"/>
            </a:endParaRPr>
          </a:p>
          <a:p>
            <a:pPr>
              <a:spcAft>
                <a:spcPts val="1200"/>
              </a:spcAft>
            </a:pPr>
            <a:endParaRPr lang="en-US" sz="2000">
              <a:latin typeface="Graphik Regular"/>
              <a:cs typeface="Arial"/>
            </a:endParaRPr>
          </a:p>
        </p:txBody>
      </p:sp>
    </p:spTree>
    <p:extLst>
      <p:ext uri="{BB962C8B-B14F-4D97-AF65-F5344CB8AC3E}">
        <p14:creationId xmlns:p14="http://schemas.microsoft.com/office/powerpoint/2010/main" val="1403184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Predicting User Behavior with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Graph Neural Networks</vt:lpstr>
      <vt:lpstr>PowerPoint Presentation</vt:lpstr>
      <vt:lpstr>PowerPoint Presentation</vt:lpstr>
      <vt:lpstr>PowerPoint Presentation</vt:lpstr>
      <vt:lpstr>PowerPoint Presentation</vt:lpstr>
      <vt:lpstr>PowerPoint Presentation</vt:lpstr>
      <vt:lpstr>Part 3: Cleora and Emde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2024-03-12T13:39:29Z</dcterms:created>
  <dcterms:modified xsi:type="dcterms:W3CDTF">2024-03-22T11:55:38Z</dcterms:modified>
</cp:coreProperties>
</file>